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Open Sans Medium"/>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1CF879-F2DC-4901-92EB-D4DDE9B67F12}">
  <a:tblStyle styleId="{051CF879-F2DC-4901-92EB-D4DDE9B67F1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4.xml"/><Relationship Id="rId42" Type="http://schemas.openxmlformats.org/officeDocument/2006/relationships/font" Target="fonts/OpenSansMedium-bold.fntdata"/><Relationship Id="rId41" Type="http://schemas.openxmlformats.org/officeDocument/2006/relationships/font" Target="fonts/OpenSansMedium-regular.fntdata"/><Relationship Id="rId22" Type="http://schemas.openxmlformats.org/officeDocument/2006/relationships/slide" Target="slides/slide16.xml"/><Relationship Id="rId44" Type="http://schemas.openxmlformats.org/officeDocument/2006/relationships/font" Target="fonts/OpenSansMedium-boldItalic.fntdata"/><Relationship Id="rId21" Type="http://schemas.openxmlformats.org/officeDocument/2006/relationships/slide" Target="slides/slide15.xml"/><Relationship Id="rId43" Type="http://schemas.openxmlformats.org/officeDocument/2006/relationships/font" Target="fonts/OpenSansMedium-italic.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Nuni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Nunito-italic.fntdata"/><Relationship Id="rId16" Type="http://schemas.openxmlformats.org/officeDocument/2006/relationships/slide" Target="slides/slide10.xml"/><Relationship Id="rId38" Type="http://schemas.openxmlformats.org/officeDocument/2006/relationships/font" Target="fonts/Nuni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f2717e7b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f2717e7b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f26d27b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f26d27b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f26d27b3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f26d27b3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f26d27b3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f26d27b3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f26d27b3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f26d27b3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f26d27b3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f26d27b3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f26d27b3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f26d27b3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f26d27b3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f26d27b3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f26d27b3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f26d27b3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f26d27b3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f26d27b3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f26d27b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f26d27b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f26d27b3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f26d27b3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f26d27b3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f26d27b3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f26d27b3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f26d27b3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25cf5413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25cf5413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f2717e7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f2717e7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f26d27b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f26d27b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25cf5413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25cf541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9f26d27b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9f26d27b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25cf541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25cf541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f26d27b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f26d27b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f2717e7b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f2717e7b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f2717e7b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f2717e7b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f2717e7b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f2717e7b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f2717e7b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f2717e7b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jsu.instructure.com/courses/1576684/users/4528430" TargetMode="External"/><Relationship Id="rId4" Type="http://schemas.openxmlformats.org/officeDocument/2006/relationships/hyperlink" Target="https://sjsu.instructure.com/courses/1576684/users/4593370" TargetMode="External"/><Relationship Id="rId5" Type="http://schemas.openxmlformats.org/officeDocument/2006/relationships/hyperlink" Target="https://sjsu.instructure.com/courses/1576684/users/4593525"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hyperlink" Target="https://public.tableau.com/app/profile/mounika.s.jammalamadaka/viz/GroupProject_17010570842480/Dashboard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google.com/imgres?imgurl=https%3A%2F%2Fmiro.medium.com%2Fv2%2Fresize%3Afit%3A560%2F1*85QHtH-49U7ozPpmA5cAaw.png&amp;tbnid=lItU_AQMxMMBuM&amp;vet=10CAwQxiAoBWoXChMIsNKTg9viggMVAAAAAB0AAAAAEAY..i&amp;imgrefurl=https%3A%2F%2Fmedium.com%2Fanalytics-vidhya%2Fwhat-is-gradient-boosting-how-is-it-different-from-ada-boost-296f055ecacd&amp;docid=QUrBBPfy8RqHpM&amp;w=560&amp;h=309&amp;itg=1&amp;q=gradient%20boost%20vs%20xgboost&amp;ved=0CAwQxiAoBWoXChMIsNKTg9viggMVAAAAAB0AAAAAEAY#imgrc=lItU_AQMxMMBuM&amp;imgdii=3k8QU1bP4Qx43M" TargetMode="External"/><Relationship Id="rId4" Type="http://schemas.openxmlformats.org/officeDocument/2006/relationships/hyperlink" Target="https://suboptimal.wiki/explanation/mse/" TargetMode="External"/><Relationship Id="rId5" Type="http://schemas.openxmlformats.org/officeDocument/2006/relationships/hyperlink" Target="https://medium.com/@polanitzer/the-minimum-mean-absolute-error-mae-challenge-928dc081f031" TargetMode="External"/><Relationship Id="rId6" Type="http://schemas.openxmlformats.org/officeDocument/2006/relationships/hyperlink" Target="https://www.geeksforgeeks.org/ml-r-squared-in-regression-analysis/" TargetMode="External"/><Relationship Id="rId7" Type="http://schemas.openxmlformats.org/officeDocument/2006/relationships/hyperlink" Target="https://www.google.com/url?sa=i&amp;url=https%3A%2F%2Fwww.kaggle.com%2Fdatasets%2Frutuspatel%2Fretail-analysis-with-walmart-sales-data&amp;psig=AOvVaw2DDHX80o80_8kzcODaj0XB&amp;ust=1701210680465000&amp;source=images&amp;cd=vfe&amp;opi=89978449&amp;ved=0CBEQjRxqFwoTCKjzuOSd5YIDFQAAAAAdAAAAABA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384950" y="681575"/>
            <a:ext cx="4578300" cy="15453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783F04"/>
                </a:solidFill>
                <a:latin typeface="Open Sans"/>
                <a:ea typeface="Open Sans"/>
                <a:cs typeface="Open Sans"/>
                <a:sym typeface="Open Sans"/>
              </a:rPr>
              <a:t>Predicting Walmart Sales</a:t>
            </a:r>
            <a:endParaRPr b="1" sz="3000">
              <a:solidFill>
                <a:srgbClr val="783F04"/>
              </a:solidFill>
              <a:latin typeface="Open Sans"/>
              <a:ea typeface="Open Sans"/>
              <a:cs typeface="Open Sans"/>
              <a:sym typeface="Open Sans"/>
            </a:endParaRPr>
          </a:p>
        </p:txBody>
      </p:sp>
      <p:sp>
        <p:nvSpPr>
          <p:cNvPr id="55" name="Google Shape;55;p13"/>
          <p:cNvSpPr txBox="1"/>
          <p:nvPr/>
        </p:nvSpPr>
        <p:spPr>
          <a:xfrm>
            <a:off x="372525" y="2290225"/>
            <a:ext cx="8667900" cy="2177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555">
                <a:solidFill>
                  <a:srgbClr val="B45F06"/>
                </a:solidFill>
                <a:latin typeface="Open Sans"/>
                <a:ea typeface="Open Sans"/>
                <a:cs typeface="Open Sans"/>
                <a:sym typeface="Open Sans"/>
              </a:rPr>
              <a:t>Team 2</a:t>
            </a:r>
            <a:endParaRPr b="1" sz="1555">
              <a:solidFill>
                <a:srgbClr val="B45F06"/>
              </a:solidFill>
              <a:latin typeface="Open Sans"/>
              <a:ea typeface="Open Sans"/>
              <a:cs typeface="Open Sans"/>
              <a:sym typeface="Open Sans"/>
            </a:endParaRPr>
          </a:p>
          <a:p>
            <a:pPr indent="0" lvl="0" marL="0" rtl="0" algn="ctr">
              <a:lnSpc>
                <a:spcPct val="200000"/>
              </a:lnSpc>
              <a:spcBef>
                <a:spcPts val="0"/>
              </a:spcBef>
              <a:spcAft>
                <a:spcPts val="0"/>
              </a:spcAft>
              <a:buClr>
                <a:schemeClr val="dk1"/>
              </a:buClr>
              <a:buSzPts val="1100"/>
              <a:buFont typeface="Arial"/>
              <a:buNone/>
            </a:pPr>
            <a:r>
              <a:rPr b="1" lang="en" sz="1555">
                <a:solidFill>
                  <a:srgbClr val="B45F06"/>
                </a:solidFill>
                <a:uFill>
                  <a:noFill/>
                </a:uFill>
                <a:latin typeface="Open Sans"/>
                <a:ea typeface="Open Sans"/>
                <a:cs typeface="Open Sans"/>
                <a:sym typeface="Open Sans"/>
                <a:hlinkClick r:id="rId3">
                  <a:extLst>
                    <a:ext uri="{A12FA001-AC4F-418D-AE19-62706E023703}">
                      <ahyp:hlinkClr val="tx"/>
                    </a:ext>
                  </a:extLst>
                </a:hlinkClick>
              </a:rPr>
              <a:t>Neetu Rasinger Babu</a:t>
            </a:r>
            <a:r>
              <a:rPr b="1" lang="en" sz="1555">
                <a:solidFill>
                  <a:srgbClr val="B45F06"/>
                </a:solidFill>
                <a:latin typeface="Open Sans"/>
                <a:ea typeface="Open Sans"/>
                <a:cs typeface="Open Sans"/>
                <a:sym typeface="Open Sans"/>
              </a:rPr>
              <a:t>, </a:t>
            </a:r>
            <a:r>
              <a:rPr b="1" lang="en" sz="1555">
                <a:solidFill>
                  <a:srgbClr val="B45F06"/>
                </a:solidFill>
                <a:uFill>
                  <a:noFill/>
                </a:uFill>
                <a:latin typeface="Open Sans"/>
                <a:ea typeface="Open Sans"/>
                <a:cs typeface="Open Sans"/>
                <a:sym typeface="Open Sans"/>
                <a:hlinkClick r:id="rId4">
                  <a:extLst>
                    <a:ext uri="{A12FA001-AC4F-418D-AE19-62706E023703}">
                      <ahyp:hlinkClr val="tx"/>
                    </a:ext>
                  </a:extLst>
                </a:hlinkClick>
              </a:rPr>
              <a:t>Sri Mounika Jammalamadaka</a:t>
            </a:r>
            <a:r>
              <a:rPr b="1" lang="en" sz="1555">
                <a:solidFill>
                  <a:srgbClr val="B45F06"/>
                </a:solidFill>
                <a:latin typeface="Open Sans"/>
                <a:ea typeface="Open Sans"/>
                <a:cs typeface="Open Sans"/>
                <a:sym typeface="Open Sans"/>
              </a:rPr>
              <a:t>, </a:t>
            </a:r>
            <a:r>
              <a:rPr b="1" lang="en" sz="1555">
                <a:solidFill>
                  <a:srgbClr val="B45F06"/>
                </a:solidFill>
                <a:uFill>
                  <a:noFill/>
                </a:uFill>
                <a:latin typeface="Open Sans"/>
                <a:ea typeface="Open Sans"/>
                <a:cs typeface="Open Sans"/>
                <a:sym typeface="Open Sans"/>
                <a:hlinkClick r:id="rId5">
                  <a:extLst>
                    <a:ext uri="{A12FA001-AC4F-418D-AE19-62706E023703}">
                      <ahyp:hlinkClr val="tx"/>
                    </a:ext>
                  </a:extLst>
                </a:hlinkClick>
              </a:rPr>
              <a:t>Nikhil Gudur</a:t>
            </a:r>
            <a:r>
              <a:rPr b="1" lang="en" sz="1555">
                <a:solidFill>
                  <a:srgbClr val="B45F06"/>
                </a:solidFill>
                <a:latin typeface="Open Sans"/>
                <a:ea typeface="Open Sans"/>
                <a:cs typeface="Open Sans"/>
                <a:sym typeface="Open Sans"/>
              </a:rPr>
              <a:t>, Priya Khandelwal</a:t>
            </a:r>
            <a:endParaRPr b="1" sz="1555">
              <a:solidFill>
                <a:srgbClr val="B45F06"/>
              </a:solidFill>
              <a:latin typeface="Open Sans"/>
              <a:ea typeface="Open Sans"/>
              <a:cs typeface="Open Sans"/>
              <a:sym typeface="Open Sans"/>
            </a:endParaRPr>
          </a:p>
          <a:p>
            <a:pPr indent="0" lvl="0" marL="0" rtl="0" algn="ctr">
              <a:lnSpc>
                <a:spcPct val="200000"/>
              </a:lnSpc>
              <a:spcBef>
                <a:spcPts val="0"/>
              </a:spcBef>
              <a:spcAft>
                <a:spcPts val="0"/>
              </a:spcAft>
              <a:buClr>
                <a:schemeClr val="dk1"/>
              </a:buClr>
              <a:buSzPts val="1100"/>
              <a:buFont typeface="Arial"/>
              <a:buNone/>
            </a:pPr>
            <a:r>
              <a:rPr b="1" lang="en" sz="1555">
                <a:solidFill>
                  <a:srgbClr val="B45F06"/>
                </a:solidFill>
                <a:latin typeface="Open Sans"/>
                <a:ea typeface="Open Sans"/>
                <a:cs typeface="Open Sans"/>
                <a:sym typeface="Open Sans"/>
              </a:rPr>
              <a:t>Department Of Applied Data Science, SJSU</a:t>
            </a:r>
            <a:endParaRPr b="1" sz="1555">
              <a:solidFill>
                <a:srgbClr val="B45F06"/>
              </a:solidFill>
              <a:latin typeface="Open Sans"/>
              <a:ea typeface="Open Sans"/>
              <a:cs typeface="Open Sans"/>
              <a:sym typeface="Open Sans"/>
            </a:endParaRPr>
          </a:p>
          <a:p>
            <a:pPr indent="0" lvl="0" marL="0" rtl="0" algn="ctr">
              <a:lnSpc>
                <a:spcPct val="200000"/>
              </a:lnSpc>
              <a:spcBef>
                <a:spcPts val="0"/>
              </a:spcBef>
              <a:spcAft>
                <a:spcPts val="0"/>
              </a:spcAft>
              <a:buClr>
                <a:schemeClr val="dk1"/>
              </a:buClr>
              <a:buSzPts val="1100"/>
              <a:buFont typeface="Arial"/>
              <a:buNone/>
            </a:pPr>
            <a:r>
              <a:rPr b="1" lang="en" sz="1555">
                <a:solidFill>
                  <a:srgbClr val="B45F06"/>
                </a:solidFill>
                <a:latin typeface="Open Sans"/>
                <a:ea typeface="Open Sans"/>
                <a:cs typeface="Open Sans"/>
                <a:sym typeface="Open Sans"/>
              </a:rPr>
              <a:t>Data 230- DATA VISUALIZATION</a:t>
            </a:r>
            <a:endParaRPr b="1" sz="1555">
              <a:solidFill>
                <a:srgbClr val="B45F06"/>
              </a:solidFill>
              <a:latin typeface="Open Sans"/>
              <a:ea typeface="Open Sans"/>
              <a:cs typeface="Open Sans"/>
              <a:sym typeface="Open Sans"/>
            </a:endParaRPr>
          </a:p>
          <a:p>
            <a:pPr indent="0" lvl="0" marL="0" rtl="0" algn="ctr">
              <a:lnSpc>
                <a:spcPct val="200000"/>
              </a:lnSpc>
              <a:spcBef>
                <a:spcPts val="0"/>
              </a:spcBef>
              <a:spcAft>
                <a:spcPts val="0"/>
              </a:spcAft>
              <a:buClr>
                <a:schemeClr val="dk1"/>
              </a:buClr>
              <a:buSzPts val="1100"/>
              <a:buFont typeface="Arial"/>
              <a:buNone/>
            </a:pPr>
            <a:r>
              <a:rPr b="1" lang="en" sz="1555">
                <a:solidFill>
                  <a:srgbClr val="B45F06"/>
                </a:solidFill>
                <a:latin typeface="Open Sans"/>
                <a:ea typeface="Open Sans"/>
                <a:cs typeface="Open Sans"/>
                <a:sym typeface="Open Sans"/>
              </a:rPr>
              <a:t>Prof. Dr. Guannan Liu </a:t>
            </a:r>
            <a:endParaRPr b="1" sz="1555">
              <a:solidFill>
                <a:srgbClr val="B45F06"/>
              </a:solidFill>
              <a:latin typeface="Open Sans"/>
              <a:ea typeface="Open Sans"/>
              <a:cs typeface="Open Sans"/>
              <a:sym typeface="Open Sans"/>
            </a:endParaRPr>
          </a:p>
          <a:p>
            <a:pPr indent="0" lvl="0" marL="0" rtl="0" algn="l">
              <a:lnSpc>
                <a:spcPct val="200000"/>
              </a:lnSpc>
              <a:spcBef>
                <a:spcPts val="0"/>
              </a:spcBef>
              <a:spcAft>
                <a:spcPts val="0"/>
              </a:spcAft>
              <a:buClr>
                <a:schemeClr val="dk1"/>
              </a:buClr>
              <a:buSzPts val="1100"/>
              <a:buFont typeface="Arial"/>
              <a:buNone/>
            </a:pPr>
            <a:r>
              <a:t/>
            </a:r>
            <a:endParaRPr b="1" sz="1555">
              <a:solidFill>
                <a:srgbClr val="B45F06"/>
              </a:solidFill>
              <a:latin typeface="Open Sans"/>
              <a:ea typeface="Open Sans"/>
              <a:cs typeface="Open Sans"/>
              <a:sym typeface="Open Sans"/>
            </a:endParaRPr>
          </a:p>
          <a:p>
            <a:pPr indent="0" lvl="0" marL="0" rtl="0" algn="l">
              <a:lnSpc>
                <a:spcPct val="200000"/>
              </a:lnSpc>
              <a:spcBef>
                <a:spcPts val="0"/>
              </a:spcBef>
              <a:spcAft>
                <a:spcPts val="0"/>
              </a:spcAft>
              <a:buClr>
                <a:schemeClr val="dk1"/>
              </a:buClr>
              <a:buSzPts val="1100"/>
              <a:buFont typeface="Arial"/>
              <a:buNone/>
            </a:pPr>
            <a:r>
              <a:t/>
            </a:r>
            <a:endParaRPr b="1" sz="1555">
              <a:solidFill>
                <a:srgbClr val="B45F06"/>
              </a:solidFill>
              <a:latin typeface="Open Sans"/>
              <a:ea typeface="Open Sans"/>
              <a:cs typeface="Open Sans"/>
              <a:sym typeface="Open Sans"/>
            </a:endParaRPr>
          </a:p>
          <a:p>
            <a:pPr indent="0" lvl="0" marL="0" rtl="0" algn="l">
              <a:lnSpc>
                <a:spcPct val="200000"/>
              </a:lnSpc>
              <a:spcBef>
                <a:spcPts val="0"/>
              </a:spcBef>
              <a:spcAft>
                <a:spcPts val="0"/>
              </a:spcAft>
              <a:buClr>
                <a:schemeClr val="dk1"/>
              </a:buClr>
              <a:buSzPts val="1100"/>
              <a:buFont typeface="Arial"/>
              <a:buNone/>
            </a:pPr>
            <a:r>
              <a:t/>
            </a:r>
            <a:endParaRPr b="1" sz="1555">
              <a:solidFill>
                <a:srgbClr val="B45F0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cxnSp>
        <p:nvCxnSpPr>
          <p:cNvPr id="159" name="Google Shape;159;p22"/>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60" name="Google Shape;160;p22"/>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61" name="Google Shape;161;p22"/>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62" name="Google Shape;162;p22"/>
          <p:cNvSpPr txBox="1"/>
          <p:nvPr/>
        </p:nvSpPr>
        <p:spPr>
          <a:xfrm>
            <a:off x="315200" y="238675"/>
            <a:ext cx="8128200" cy="537600"/>
          </a:xfrm>
          <a:prstGeom prst="rect">
            <a:avLst/>
          </a:prstGeom>
          <a:noFill/>
          <a:ln>
            <a:noFill/>
          </a:ln>
        </p:spPr>
        <p:txBody>
          <a:bodyPr anchorCtr="0" anchor="ctr" bIns="34275" lIns="34275" spcFirstLastPara="1" rIns="34275" wrap="square" tIns="34275">
            <a:normAutofit fontScale="85000"/>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Exploratory Data Analysis </a:t>
            </a:r>
            <a:r>
              <a:rPr lang="en" sz="2000">
                <a:solidFill>
                  <a:srgbClr val="660000"/>
                </a:solidFill>
                <a:latin typeface="Open Sans Medium"/>
                <a:ea typeface="Open Sans Medium"/>
                <a:cs typeface="Open Sans Medium"/>
                <a:sym typeface="Open Sans Medium"/>
              </a:rPr>
              <a:t>(Relationship Between Attributes)</a:t>
            </a:r>
            <a:endParaRPr sz="2000">
              <a:solidFill>
                <a:srgbClr val="660000"/>
              </a:solidFill>
              <a:latin typeface="Open Sans Medium"/>
              <a:ea typeface="Open Sans Medium"/>
              <a:cs typeface="Open Sans Medium"/>
              <a:sym typeface="Open Sans Medium"/>
            </a:endParaRPr>
          </a:p>
        </p:txBody>
      </p:sp>
      <p:pic>
        <p:nvPicPr>
          <p:cNvPr id="163" name="Google Shape;163;p22"/>
          <p:cNvPicPr preferRelativeResize="0"/>
          <p:nvPr/>
        </p:nvPicPr>
        <p:blipFill>
          <a:blip r:embed="rId3">
            <a:alphaModFix/>
          </a:blip>
          <a:stretch>
            <a:fillRect/>
          </a:stretch>
        </p:blipFill>
        <p:spPr>
          <a:xfrm>
            <a:off x="628650" y="776275"/>
            <a:ext cx="8128199" cy="397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cxnSp>
        <p:nvCxnSpPr>
          <p:cNvPr id="168" name="Google Shape;168;p23"/>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69" name="Google Shape;169;p23"/>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70" name="Google Shape;170;p23"/>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71" name="Google Shape;171;p23"/>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Feature Engineering</a:t>
            </a:r>
            <a:endParaRPr sz="3100">
              <a:solidFill>
                <a:srgbClr val="660000"/>
              </a:solidFill>
              <a:latin typeface="Open Sans Medium"/>
              <a:ea typeface="Open Sans Medium"/>
              <a:cs typeface="Open Sans Medium"/>
              <a:sym typeface="Open Sans Medium"/>
            </a:endParaRPr>
          </a:p>
        </p:txBody>
      </p:sp>
      <p:sp>
        <p:nvSpPr>
          <p:cNvPr id="172" name="Google Shape;172;p23"/>
          <p:cNvSpPr txBox="1"/>
          <p:nvPr/>
        </p:nvSpPr>
        <p:spPr>
          <a:xfrm>
            <a:off x="417425" y="896925"/>
            <a:ext cx="8025900" cy="24012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Char char="●"/>
            </a:pPr>
            <a:r>
              <a:rPr lang="en" sz="1600">
                <a:solidFill>
                  <a:schemeClr val="dk1"/>
                </a:solidFill>
                <a:highlight>
                  <a:srgbClr val="FFFFFF"/>
                </a:highlight>
              </a:rPr>
              <a:t>To analyze and gain a deeper grasp of the data, feature engineering is done before exploratory data analysis (EDA).</a:t>
            </a:r>
            <a:endParaRPr sz="1600">
              <a:solidFill>
                <a:schemeClr val="dk1"/>
              </a:solidFill>
              <a:highlight>
                <a:srgbClr val="FFFFFF"/>
              </a:highlight>
            </a:endParaRPr>
          </a:p>
          <a:p>
            <a:pPr indent="-330200" lvl="0" marL="457200" rtl="0" algn="l">
              <a:lnSpc>
                <a:spcPct val="200000"/>
              </a:lnSpc>
              <a:spcBef>
                <a:spcPts val="0"/>
              </a:spcBef>
              <a:spcAft>
                <a:spcPts val="0"/>
              </a:spcAft>
              <a:buClr>
                <a:schemeClr val="dk1"/>
              </a:buClr>
              <a:buSzPts val="1600"/>
              <a:buChar char="●"/>
            </a:pPr>
            <a:r>
              <a:rPr lang="en" sz="1600">
                <a:solidFill>
                  <a:schemeClr val="dk1"/>
                </a:solidFill>
                <a:highlight>
                  <a:srgbClr val="FFFFFF"/>
                </a:highlight>
              </a:rPr>
              <a:t>Six new columns—Year, Month, Month_name, Week_of_year, Day, and Day_Name are extracted from the dataset's "Date" column.</a:t>
            </a:r>
            <a:endParaRPr sz="1600">
              <a:solidFill>
                <a:schemeClr val="dk1"/>
              </a:solidFill>
              <a:highlight>
                <a:srgbClr val="FFFFFF"/>
              </a:highlight>
            </a:endParaRPr>
          </a:p>
          <a:p>
            <a:pPr indent="-330200" lvl="0" marL="457200" rtl="0" algn="l">
              <a:lnSpc>
                <a:spcPct val="200000"/>
              </a:lnSpc>
              <a:spcBef>
                <a:spcPts val="0"/>
              </a:spcBef>
              <a:spcAft>
                <a:spcPts val="0"/>
              </a:spcAft>
              <a:buClr>
                <a:schemeClr val="dk1"/>
              </a:buClr>
              <a:buSzPts val="1600"/>
              <a:buChar char="●"/>
            </a:pPr>
            <a:r>
              <a:rPr lang="en" sz="1600">
                <a:solidFill>
                  <a:schemeClr val="dk1"/>
                </a:solidFill>
                <a:highlight>
                  <a:srgbClr val="FFFFFF"/>
                </a:highlight>
              </a:rPr>
              <a:t>Following column extraction, 421570 rows and 22 columns make up the dataset.</a:t>
            </a:r>
            <a:endParaRPr sz="16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cxnSp>
        <p:nvCxnSpPr>
          <p:cNvPr id="177" name="Google Shape;177;p24"/>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78" name="Google Shape;178;p24"/>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79" name="Google Shape;179;p24"/>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80" name="Google Shape;180;p24"/>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Data Preprocessing</a:t>
            </a:r>
            <a:endParaRPr sz="3100">
              <a:solidFill>
                <a:srgbClr val="660000"/>
              </a:solidFill>
              <a:latin typeface="Open Sans Medium"/>
              <a:ea typeface="Open Sans Medium"/>
              <a:cs typeface="Open Sans Medium"/>
              <a:sym typeface="Open Sans Medium"/>
            </a:endParaRPr>
          </a:p>
        </p:txBody>
      </p:sp>
      <p:sp>
        <p:nvSpPr>
          <p:cNvPr id="181" name="Google Shape;181;p24"/>
          <p:cNvSpPr txBox="1"/>
          <p:nvPr/>
        </p:nvSpPr>
        <p:spPr>
          <a:xfrm>
            <a:off x="417425" y="896925"/>
            <a:ext cx="2512500" cy="233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2" name="Google Shape;182;p24"/>
          <p:cNvPicPr preferRelativeResize="0"/>
          <p:nvPr/>
        </p:nvPicPr>
        <p:blipFill>
          <a:blip r:embed="rId3">
            <a:alphaModFix/>
          </a:blip>
          <a:stretch>
            <a:fillRect/>
          </a:stretch>
        </p:blipFill>
        <p:spPr>
          <a:xfrm>
            <a:off x="2974850" y="756213"/>
            <a:ext cx="6071074" cy="4071987"/>
          </a:xfrm>
          <a:prstGeom prst="rect">
            <a:avLst/>
          </a:prstGeom>
          <a:noFill/>
          <a:ln>
            <a:noFill/>
          </a:ln>
        </p:spPr>
      </p:pic>
      <p:sp>
        <p:nvSpPr>
          <p:cNvPr id="183" name="Google Shape;183;p24"/>
          <p:cNvSpPr txBox="1"/>
          <p:nvPr/>
        </p:nvSpPr>
        <p:spPr>
          <a:xfrm>
            <a:off x="234950" y="964425"/>
            <a:ext cx="2739900" cy="3201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Categorical data IsHoliday and Type column are encoded.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Due to a large percentage of missing values, markdown columns are removed.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During feature engineering, columns that were extracted are eliminated.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Outliers are investigated and eliminated.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Data Split 70:20:10</a:t>
            </a:r>
            <a:endParaRPr sz="1200">
              <a:solidFill>
                <a:schemeClr val="dk1"/>
              </a:solidFill>
            </a:endParaRPr>
          </a:p>
          <a:p>
            <a:pPr indent="0" lvl="0" marL="0" rtl="0" algn="l">
              <a:spcBef>
                <a:spcPts val="0"/>
              </a:spcBef>
              <a:spcAft>
                <a:spcPts val="0"/>
              </a:spcAft>
              <a:buNone/>
            </a:pPr>
            <a:r>
              <a:t/>
            </a:r>
            <a:endParaRPr sz="16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cxnSp>
        <p:nvCxnSpPr>
          <p:cNvPr id="188" name="Google Shape;188;p25"/>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89" name="Google Shape;189;p25"/>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90" name="Google Shape;190;p25"/>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91" name="Google Shape;191;p25"/>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Modelling (</a:t>
            </a:r>
            <a:r>
              <a:rPr lang="en" sz="2300">
                <a:solidFill>
                  <a:srgbClr val="660000"/>
                </a:solidFill>
                <a:latin typeface="Open Sans Medium"/>
                <a:ea typeface="Open Sans Medium"/>
                <a:cs typeface="Open Sans Medium"/>
                <a:sym typeface="Open Sans Medium"/>
              </a:rPr>
              <a:t>Linear Regression)</a:t>
            </a:r>
            <a:endParaRPr sz="3100">
              <a:solidFill>
                <a:srgbClr val="660000"/>
              </a:solidFill>
              <a:latin typeface="Open Sans Medium"/>
              <a:ea typeface="Open Sans Medium"/>
              <a:cs typeface="Open Sans Medium"/>
              <a:sym typeface="Open Sans Medium"/>
            </a:endParaRPr>
          </a:p>
        </p:txBody>
      </p:sp>
      <p:sp>
        <p:nvSpPr>
          <p:cNvPr id="192" name="Google Shape;192;p25"/>
          <p:cNvSpPr txBox="1"/>
          <p:nvPr/>
        </p:nvSpPr>
        <p:spPr>
          <a:xfrm>
            <a:off x="387075" y="865175"/>
            <a:ext cx="3746700" cy="49254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 statistical technique for simulating the connection between a dependent variable </a:t>
            </a:r>
            <a:endParaRPr sz="1500">
              <a:solidFill>
                <a:schemeClr val="dk1"/>
              </a:solidFill>
              <a:latin typeface="Times New Roman"/>
              <a:ea typeface="Times New Roman"/>
              <a:cs typeface="Times New Roman"/>
              <a:sym typeface="Times New Roman"/>
            </a:endParaRPr>
          </a:p>
          <a:p>
            <a:pPr indent="-323850" lvl="0" marL="457200" rtl="0" algn="l">
              <a:lnSpc>
                <a:spcPct val="20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Multiple linear regression involves two or more independent variables</a:t>
            </a:r>
            <a:endParaRPr sz="1500">
              <a:solidFill>
                <a:schemeClr val="dk1"/>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chemeClr val="dk1"/>
              </a:buClr>
              <a:buSzPts val="1300"/>
              <a:buFont typeface="Times New Roman"/>
              <a:buChar char="●"/>
            </a:pPr>
            <a:r>
              <a:rPr lang="en" sz="1500">
                <a:solidFill>
                  <a:schemeClr val="dk1"/>
                </a:solidFill>
                <a:latin typeface="Times New Roman"/>
                <a:ea typeface="Times New Roman"/>
                <a:cs typeface="Times New Roman"/>
                <a:sym typeface="Times New Roman"/>
              </a:rPr>
              <a:t>Y = mx + b  </a:t>
            </a:r>
            <a:endParaRPr sz="1500">
              <a:solidFill>
                <a:schemeClr val="dk1"/>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chemeClr val="dk1"/>
              </a:buClr>
              <a:buSzPts val="1300"/>
              <a:buFont typeface="Times New Roman"/>
              <a:buChar char="●"/>
            </a:pPr>
            <a:r>
              <a:rPr lang="en" sz="1500">
                <a:solidFill>
                  <a:schemeClr val="dk1"/>
                </a:solidFill>
                <a:latin typeface="Times New Roman"/>
                <a:ea typeface="Times New Roman"/>
                <a:cs typeface="Times New Roman"/>
                <a:sym typeface="Times New Roman"/>
              </a:rPr>
              <a:t>Y = b0+b1x1+b2x2+ ………bnxn</a:t>
            </a:r>
            <a:endParaRPr sz="13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3" name="Google Shape;193;p25"/>
          <p:cNvPicPr preferRelativeResize="0"/>
          <p:nvPr/>
        </p:nvPicPr>
        <p:blipFill>
          <a:blip r:embed="rId3">
            <a:alphaModFix/>
          </a:blip>
          <a:stretch>
            <a:fillRect/>
          </a:stretch>
        </p:blipFill>
        <p:spPr>
          <a:xfrm>
            <a:off x="4133650" y="1188300"/>
            <a:ext cx="4624050" cy="32641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cxnSp>
        <p:nvCxnSpPr>
          <p:cNvPr id="198" name="Google Shape;198;p26"/>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99" name="Google Shape;199;p26"/>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00" name="Google Shape;200;p26"/>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01" name="Google Shape;201;p26"/>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Modelling (</a:t>
            </a:r>
            <a:r>
              <a:rPr lang="en" sz="2300">
                <a:solidFill>
                  <a:srgbClr val="660000"/>
                </a:solidFill>
                <a:latin typeface="Open Sans Medium"/>
                <a:ea typeface="Open Sans Medium"/>
                <a:cs typeface="Open Sans Medium"/>
                <a:sym typeface="Open Sans Medium"/>
              </a:rPr>
              <a:t>Random Forest</a:t>
            </a:r>
            <a:r>
              <a:rPr lang="en" sz="2300">
                <a:solidFill>
                  <a:srgbClr val="660000"/>
                </a:solidFill>
                <a:latin typeface="Open Sans Medium"/>
                <a:ea typeface="Open Sans Medium"/>
                <a:cs typeface="Open Sans Medium"/>
                <a:sym typeface="Open Sans Medium"/>
              </a:rPr>
              <a:t>)</a:t>
            </a:r>
            <a:endParaRPr sz="3100">
              <a:solidFill>
                <a:srgbClr val="660000"/>
              </a:solidFill>
              <a:latin typeface="Open Sans Medium"/>
              <a:ea typeface="Open Sans Medium"/>
              <a:cs typeface="Open Sans Medium"/>
              <a:sym typeface="Open Sans Medium"/>
            </a:endParaRPr>
          </a:p>
        </p:txBody>
      </p:sp>
      <p:sp>
        <p:nvSpPr>
          <p:cNvPr id="202" name="Google Shape;202;p26"/>
          <p:cNvSpPr txBox="1"/>
          <p:nvPr/>
        </p:nvSpPr>
        <p:spPr>
          <a:xfrm>
            <a:off x="417425" y="896925"/>
            <a:ext cx="3884700" cy="6003000"/>
          </a:xfrm>
          <a:prstGeom prst="rect">
            <a:avLst/>
          </a:prstGeom>
          <a:noFill/>
          <a:ln>
            <a:noFill/>
          </a:ln>
        </p:spPr>
        <p:txBody>
          <a:bodyPr anchorCtr="0" anchor="t" bIns="91425" lIns="91425" spcFirstLastPara="1" rIns="91425" wrap="square" tIns="91425">
            <a:spAutoFit/>
          </a:bodyPr>
          <a:lstStyle/>
          <a:p>
            <a:pPr indent="-349250" lvl="0" marL="457200" rtl="0" algn="l">
              <a:lnSpc>
                <a:spcPct val="200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 M</a:t>
            </a:r>
            <a:r>
              <a:rPr lang="en">
                <a:solidFill>
                  <a:schemeClr val="dk1"/>
                </a:solidFill>
                <a:latin typeface="Times New Roman"/>
                <a:ea typeface="Times New Roman"/>
                <a:cs typeface="Times New Roman"/>
                <a:sym typeface="Times New Roman"/>
              </a:rPr>
              <a:t>ultiple decision trees are constructed using Bootstrap Sampling</a:t>
            </a:r>
            <a:endParaRPr sz="1900">
              <a:solidFill>
                <a:schemeClr val="dk1"/>
              </a:solidFill>
              <a:latin typeface="Times New Roman"/>
              <a:ea typeface="Times New Roman"/>
              <a:cs typeface="Times New Roman"/>
              <a:sym typeface="Times New Roman"/>
            </a:endParaRPr>
          </a:p>
          <a:p>
            <a:pPr indent="-349250" lvl="0" marL="457200" rtl="0" algn="l">
              <a:lnSpc>
                <a:spcPct val="200000"/>
              </a:lnSpc>
              <a:spcBef>
                <a:spcPts val="0"/>
              </a:spcBef>
              <a:spcAft>
                <a:spcPts val="0"/>
              </a:spcAft>
              <a:buClr>
                <a:schemeClr val="dk1"/>
              </a:buClr>
              <a:buSzPts val="1900"/>
              <a:buFont typeface="Times New Roman"/>
              <a:buChar char="●"/>
            </a:pPr>
            <a:r>
              <a:rPr lang="en">
                <a:solidFill>
                  <a:schemeClr val="dk1"/>
                </a:solidFill>
                <a:latin typeface="Times New Roman"/>
                <a:ea typeface="Times New Roman"/>
                <a:cs typeface="Times New Roman"/>
                <a:sym typeface="Times New Roman"/>
              </a:rPr>
              <a:t> Every tree is trained on a different sample of the data, a method called bagging adds variety to the individual models</a:t>
            </a:r>
            <a:endParaRPr sz="1900">
              <a:solidFill>
                <a:schemeClr val="dk1"/>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chemeClr val="dk1"/>
              </a:buClr>
              <a:buSzPts val="1700"/>
              <a:buFont typeface="Times New Roman"/>
              <a:buChar char="●"/>
            </a:pPr>
            <a:r>
              <a:rPr lang="en">
                <a:solidFill>
                  <a:schemeClr val="dk1"/>
                </a:solidFill>
                <a:latin typeface="Times New Roman"/>
                <a:ea typeface="Times New Roman"/>
                <a:cs typeface="Times New Roman"/>
                <a:sym typeface="Times New Roman"/>
              </a:rPr>
              <a:t>The Random Forest uses voting in classification tasks or averaging in regression tasks to blend the outputs</a:t>
            </a:r>
            <a:endParaRPr sz="1900">
              <a:solidFill>
                <a:schemeClr val="dk1"/>
              </a:solidFill>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3" name="Google Shape;203;p26"/>
          <p:cNvPicPr preferRelativeResize="0"/>
          <p:nvPr/>
        </p:nvPicPr>
        <p:blipFill>
          <a:blip r:embed="rId3">
            <a:alphaModFix/>
          </a:blip>
          <a:stretch>
            <a:fillRect/>
          </a:stretch>
        </p:blipFill>
        <p:spPr>
          <a:xfrm>
            <a:off x="4189625" y="928675"/>
            <a:ext cx="4606575" cy="3793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cxnSp>
        <p:nvCxnSpPr>
          <p:cNvPr id="208" name="Google Shape;208;p27"/>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209" name="Google Shape;209;p27"/>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10" name="Google Shape;210;p27"/>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11" name="Google Shape;211;p27"/>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Modelling (</a:t>
            </a:r>
            <a:r>
              <a:rPr lang="en" sz="2300">
                <a:solidFill>
                  <a:srgbClr val="660000"/>
                </a:solidFill>
                <a:latin typeface="Open Sans Medium"/>
                <a:ea typeface="Open Sans Medium"/>
                <a:cs typeface="Open Sans Medium"/>
                <a:sym typeface="Open Sans Medium"/>
              </a:rPr>
              <a:t>Gradient Boost)</a:t>
            </a:r>
            <a:endParaRPr sz="3100">
              <a:solidFill>
                <a:srgbClr val="660000"/>
              </a:solidFill>
              <a:latin typeface="Open Sans Medium"/>
              <a:ea typeface="Open Sans Medium"/>
              <a:cs typeface="Open Sans Medium"/>
              <a:sym typeface="Open Sans Medium"/>
            </a:endParaRPr>
          </a:p>
        </p:txBody>
      </p:sp>
      <p:sp>
        <p:nvSpPr>
          <p:cNvPr id="212" name="Google Shape;212;p27"/>
          <p:cNvSpPr txBox="1"/>
          <p:nvPr/>
        </p:nvSpPr>
        <p:spPr>
          <a:xfrm>
            <a:off x="417425" y="896925"/>
            <a:ext cx="3884700" cy="63108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Char char="●"/>
            </a:pPr>
            <a:r>
              <a:rPr lang="en">
                <a:solidFill>
                  <a:schemeClr val="dk1"/>
                </a:solidFill>
                <a:latin typeface="Times New Roman"/>
                <a:ea typeface="Times New Roman"/>
                <a:cs typeface="Times New Roman"/>
                <a:sym typeface="Times New Roman"/>
              </a:rPr>
              <a:t> </a:t>
            </a:r>
            <a:r>
              <a:rPr lang="en" sz="1500">
                <a:solidFill>
                  <a:srgbClr val="242424"/>
                </a:solidFill>
                <a:highlight>
                  <a:srgbClr val="FFFFFF"/>
                </a:highlight>
                <a:latin typeface="Georgia"/>
                <a:ea typeface="Georgia"/>
                <a:cs typeface="Georgia"/>
                <a:sym typeface="Georgia"/>
              </a:rPr>
              <a:t>Set the target outcomes for next model in order to minimize the error</a:t>
            </a:r>
            <a:endParaRPr sz="1900">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Char char="●"/>
            </a:pPr>
            <a:r>
              <a:rPr lang="en" sz="1500">
                <a:solidFill>
                  <a:srgbClr val="242424"/>
                </a:solidFill>
                <a:highlight>
                  <a:srgbClr val="FFFFFF"/>
                </a:highlight>
                <a:latin typeface="Georgia"/>
                <a:ea typeface="Georgia"/>
                <a:cs typeface="Georgia"/>
                <a:sym typeface="Georgia"/>
              </a:rPr>
              <a:t>The name "gradient boosting" comes from the optimization process used</a:t>
            </a:r>
            <a:endParaRPr sz="1500">
              <a:solidFill>
                <a:srgbClr val="242424"/>
              </a:solidFill>
              <a:highlight>
                <a:srgbClr val="FFFFFF"/>
              </a:highlight>
              <a:latin typeface="Georgia"/>
              <a:ea typeface="Georgia"/>
              <a:cs typeface="Georgia"/>
              <a:sym typeface="Georgia"/>
            </a:endParaRPr>
          </a:p>
          <a:p>
            <a:pPr indent="-323850" lvl="0" marL="457200" rtl="0" algn="l">
              <a:lnSpc>
                <a:spcPct val="200000"/>
              </a:lnSpc>
              <a:spcBef>
                <a:spcPts val="0"/>
              </a:spcBef>
              <a:spcAft>
                <a:spcPts val="0"/>
              </a:spcAft>
              <a:buClr>
                <a:srgbClr val="242424"/>
              </a:buClr>
              <a:buSzPts val="1500"/>
              <a:buFont typeface="Georgia"/>
              <a:buChar char="●"/>
            </a:pPr>
            <a:r>
              <a:rPr lang="en" sz="1500">
                <a:solidFill>
                  <a:srgbClr val="242424"/>
                </a:solidFill>
                <a:highlight>
                  <a:srgbClr val="FFFFFF"/>
                </a:highlight>
                <a:latin typeface="Georgia"/>
                <a:ea typeface="Georgia"/>
                <a:cs typeface="Georgia"/>
                <a:sym typeface="Georgia"/>
              </a:rPr>
              <a:t>The learning rate is a crucial hyperparameter that determines the step size in the optimization process.</a:t>
            </a:r>
            <a:endParaRPr sz="1500">
              <a:solidFill>
                <a:srgbClr val="242424"/>
              </a:solidFill>
              <a:highlight>
                <a:srgbClr val="FFFFFF"/>
              </a:highlight>
              <a:latin typeface="Georgia"/>
              <a:ea typeface="Georgia"/>
              <a:cs typeface="Georgia"/>
              <a:sym typeface="Georgia"/>
            </a:endParaRPr>
          </a:p>
          <a:p>
            <a:pPr indent="-323850" lvl="0" marL="457200" rtl="0" algn="l">
              <a:lnSpc>
                <a:spcPct val="200000"/>
              </a:lnSpc>
              <a:spcBef>
                <a:spcPts val="0"/>
              </a:spcBef>
              <a:spcAft>
                <a:spcPts val="0"/>
              </a:spcAft>
              <a:buClr>
                <a:srgbClr val="242424"/>
              </a:buClr>
              <a:buSzPts val="1500"/>
              <a:buFont typeface="Georgia"/>
              <a:buChar char="●"/>
            </a:pPr>
            <a:r>
              <a:rPr lang="en" sz="1500">
                <a:solidFill>
                  <a:srgbClr val="242424"/>
                </a:solidFill>
                <a:highlight>
                  <a:srgbClr val="FFFFFF"/>
                </a:highlight>
                <a:latin typeface="Georgia"/>
                <a:ea typeface="Georgia"/>
                <a:cs typeface="Georgia"/>
                <a:sym typeface="Georgia"/>
              </a:rPr>
              <a:t>A weak learner to make predictions</a:t>
            </a:r>
            <a:endParaRPr sz="1500">
              <a:solidFill>
                <a:srgbClr val="242424"/>
              </a:solidFill>
              <a:highlight>
                <a:srgbClr val="FFFFFF"/>
              </a:highlight>
              <a:latin typeface="Georgia"/>
              <a:ea typeface="Georgia"/>
              <a:cs typeface="Georgia"/>
              <a:sym typeface="Georgia"/>
            </a:endParaRPr>
          </a:p>
          <a:p>
            <a:pPr indent="0" lvl="0" marL="457200" rtl="0" algn="l">
              <a:lnSpc>
                <a:spcPct val="200000"/>
              </a:lnSpc>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457200" rtl="0" algn="l">
              <a:lnSpc>
                <a:spcPct val="2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3" name="Google Shape;213;p27"/>
          <p:cNvPicPr preferRelativeResize="0"/>
          <p:nvPr/>
        </p:nvPicPr>
        <p:blipFill>
          <a:blip r:embed="rId3">
            <a:alphaModFix/>
          </a:blip>
          <a:stretch>
            <a:fillRect/>
          </a:stretch>
        </p:blipFill>
        <p:spPr>
          <a:xfrm>
            <a:off x="4454525" y="928675"/>
            <a:ext cx="4537075" cy="3472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cxnSp>
        <p:nvCxnSpPr>
          <p:cNvPr id="218" name="Google Shape;218;p28"/>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219" name="Google Shape;219;p28"/>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20" name="Google Shape;220;p28"/>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21" name="Google Shape;221;p28"/>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Modelling (</a:t>
            </a:r>
            <a:r>
              <a:rPr lang="en" sz="2300">
                <a:solidFill>
                  <a:srgbClr val="660000"/>
                </a:solidFill>
                <a:latin typeface="Open Sans Medium"/>
                <a:ea typeface="Open Sans Medium"/>
                <a:cs typeface="Open Sans Medium"/>
                <a:sym typeface="Open Sans Medium"/>
              </a:rPr>
              <a:t>XG Boost</a:t>
            </a:r>
            <a:r>
              <a:rPr lang="en" sz="2300">
                <a:solidFill>
                  <a:srgbClr val="660000"/>
                </a:solidFill>
                <a:latin typeface="Open Sans Medium"/>
                <a:ea typeface="Open Sans Medium"/>
                <a:cs typeface="Open Sans Medium"/>
                <a:sym typeface="Open Sans Medium"/>
              </a:rPr>
              <a:t>)</a:t>
            </a:r>
            <a:endParaRPr sz="3100">
              <a:solidFill>
                <a:srgbClr val="660000"/>
              </a:solidFill>
              <a:latin typeface="Open Sans Medium"/>
              <a:ea typeface="Open Sans Medium"/>
              <a:cs typeface="Open Sans Medium"/>
              <a:sym typeface="Open Sans Medium"/>
            </a:endParaRPr>
          </a:p>
        </p:txBody>
      </p:sp>
      <p:sp>
        <p:nvSpPr>
          <p:cNvPr id="222" name="Google Shape;222;p28"/>
          <p:cNvSpPr txBox="1"/>
          <p:nvPr/>
        </p:nvSpPr>
        <p:spPr>
          <a:xfrm>
            <a:off x="417425" y="1072275"/>
            <a:ext cx="2484600" cy="2867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400"/>
              </a:spcBef>
              <a:spcAft>
                <a:spcPts val="0"/>
              </a:spcAft>
              <a:buNone/>
            </a:pPr>
            <a:r>
              <a:t/>
            </a:r>
            <a:endParaRPr b="1" sz="1300">
              <a:solidFill>
                <a:schemeClr val="dk1"/>
              </a:solidFill>
              <a:highlight>
                <a:srgbClr val="FFFFFF"/>
              </a:highlight>
              <a:latin typeface="Roboto"/>
              <a:ea typeface="Roboto"/>
              <a:cs typeface="Roboto"/>
              <a:sym typeface="Roboto"/>
            </a:endParaRPr>
          </a:p>
          <a:p>
            <a:pPr indent="0" lvl="0" marL="457200" rtl="0" algn="l">
              <a:lnSpc>
                <a:spcPct val="200000"/>
              </a:lnSpc>
              <a:spcBef>
                <a:spcPts val="400"/>
              </a:spcBef>
              <a:spcAft>
                <a:spcPts val="0"/>
              </a:spcAft>
              <a:buNone/>
            </a:pPr>
            <a:r>
              <a:rPr lang="en">
                <a:solidFill>
                  <a:schemeClr val="dk1"/>
                </a:solidFill>
                <a:latin typeface="Times New Roman"/>
                <a:ea typeface="Times New Roman"/>
                <a:cs typeface="Times New Roman"/>
                <a:sym typeface="Times New Roman"/>
              </a:rPr>
              <a:t> </a:t>
            </a:r>
            <a:endParaRPr sz="1500">
              <a:solidFill>
                <a:srgbClr val="242424"/>
              </a:solidFill>
              <a:highlight>
                <a:srgbClr val="FFFFFF"/>
              </a:highlight>
              <a:latin typeface="Georgia"/>
              <a:ea typeface="Georgia"/>
              <a:cs typeface="Georgia"/>
              <a:sym typeface="Georgia"/>
            </a:endParaRPr>
          </a:p>
          <a:p>
            <a:pPr indent="0" lvl="0" marL="457200" rtl="0" algn="l">
              <a:lnSpc>
                <a:spcPct val="2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3" name="Google Shape;223;p28"/>
          <p:cNvPicPr preferRelativeResize="0"/>
          <p:nvPr/>
        </p:nvPicPr>
        <p:blipFill>
          <a:blip r:embed="rId3">
            <a:alphaModFix/>
          </a:blip>
          <a:stretch>
            <a:fillRect/>
          </a:stretch>
        </p:blipFill>
        <p:spPr>
          <a:xfrm>
            <a:off x="1446913" y="899238"/>
            <a:ext cx="5864775" cy="38525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cxnSp>
        <p:nvCxnSpPr>
          <p:cNvPr id="228" name="Google Shape;228;p29"/>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229" name="Google Shape;229;p29"/>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30" name="Google Shape;230;p29"/>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31" name="Google Shape;231;p29"/>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Evaluation </a:t>
            </a:r>
            <a:r>
              <a:rPr lang="en" sz="2400">
                <a:solidFill>
                  <a:srgbClr val="660000"/>
                </a:solidFill>
                <a:latin typeface="Open Sans Medium"/>
                <a:ea typeface="Open Sans Medium"/>
                <a:cs typeface="Open Sans Medium"/>
                <a:sym typeface="Open Sans Medium"/>
              </a:rPr>
              <a:t>Metrics</a:t>
            </a:r>
            <a:endParaRPr sz="2400">
              <a:solidFill>
                <a:srgbClr val="660000"/>
              </a:solidFill>
              <a:latin typeface="Open Sans Medium"/>
              <a:ea typeface="Open Sans Medium"/>
              <a:cs typeface="Open Sans Medium"/>
              <a:sym typeface="Open Sans Medium"/>
            </a:endParaRPr>
          </a:p>
        </p:txBody>
      </p:sp>
      <p:pic>
        <p:nvPicPr>
          <p:cNvPr id="232" name="Google Shape;232;p29"/>
          <p:cNvPicPr preferRelativeResize="0"/>
          <p:nvPr/>
        </p:nvPicPr>
        <p:blipFill>
          <a:blip r:embed="rId3">
            <a:alphaModFix/>
          </a:blip>
          <a:stretch>
            <a:fillRect/>
          </a:stretch>
        </p:blipFill>
        <p:spPr>
          <a:xfrm>
            <a:off x="628650" y="1919625"/>
            <a:ext cx="3376175" cy="2232400"/>
          </a:xfrm>
          <a:prstGeom prst="rect">
            <a:avLst/>
          </a:prstGeom>
          <a:noFill/>
          <a:ln>
            <a:noFill/>
          </a:ln>
        </p:spPr>
      </p:pic>
      <p:sp>
        <p:nvSpPr>
          <p:cNvPr id="233" name="Google Shape;233;p29"/>
          <p:cNvSpPr txBox="1"/>
          <p:nvPr/>
        </p:nvSpPr>
        <p:spPr>
          <a:xfrm>
            <a:off x="387075" y="1015175"/>
            <a:ext cx="4293300" cy="814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2400">
                <a:solidFill>
                  <a:srgbClr val="660000"/>
                </a:solidFill>
                <a:latin typeface="Open Sans Medium"/>
                <a:ea typeface="Open Sans Medium"/>
                <a:cs typeface="Open Sans Medium"/>
                <a:sym typeface="Open Sans Medium"/>
              </a:rPr>
              <a:t>Mean Squared Error (MSE)</a:t>
            </a:r>
            <a:endParaRPr sz="1800">
              <a:solidFill>
                <a:schemeClr val="dk2"/>
              </a:solidFill>
            </a:endParaRPr>
          </a:p>
        </p:txBody>
      </p:sp>
      <p:sp>
        <p:nvSpPr>
          <p:cNvPr id="234" name="Google Shape;234;p29"/>
          <p:cNvSpPr txBox="1"/>
          <p:nvPr/>
        </p:nvSpPr>
        <p:spPr>
          <a:xfrm>
            <a:off x="4572000" y="1015175"/>
            <a:ext cx="4293300" cy="814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400">
                <a:solidFill>
                  <a:srgbClr val="660000"/>
                </a:solidFill>
                <a:latin typeface="Open Sans Medium"/>
                <a:ea typeface="Open Sans Medium"/>
                <a:cs typeface="Open Sans Medium"/>
                <a:sym typeface="Open Sans Medium"/>
              </a:rPr>
              <a:t>Mean Absolute Error (MAE)</a:t>
            </a:r>
            <a:endParaRPr sz="1800">
              <a:solidFill>
                <a:schemeClr val="dk2"/>
              </a:solidFill>
            </a:endParaRPr>
          </a:p>
        </p:txBody>
      </p:sp>
      <p:cxnSp>
        <p:nvCxnSpPr>
          <p:cNvPr id="235" name="Google Shape;235;p29"/>
          <p:cNvCxnSpPr/>
          <p:nvPr/>
        </p:nvCxnSpPr>
        <p:spPr>
          <a:xfrm>
            <a:off x="4478625" y="1099825"/>
            <a:ext cx="37800" cy="3544200"/>
          </a:xfrm>
          <a:prstGeom prst="straightConnector1">
            <a:avLst/>
          </a:prstGeom>
          <a:noFill/>
          <a:ln cap="flat" cmpd="sng" w="19050">
            <a:solidFill>
              <a:srgbClr val="ED7D31"/>
            </a:solidFill>
            <a:prstDash val="solid"/>
            <a:miter lim="8000"/>
            <a:headEnd len="sm" w="sm" type="none"/>
            <a:tailEnd len="sm" w="sm" type="none"/>
          </a:ln>
        </p:spPr>
      </p:cxnSp>
      <p:pic>
        <p:nvPicPr>
          <p:cNvPr id="236" name="Google Shape;236;p29"/>
          <p:cNvPicPr preferRelativeResize="0"/>
          <p:nvPr/>
        </p:nvPicPr>
        <p:blipFill rotWithShape="1">
          <a:blip r:embed="rId4">
            <a:alphaModFix/>
          </a:blip>
          <a:srcRect b="0" l="32090" r="-6" t="0"/>
          <a:stretch/>
        </p:blipFill>
        <p:spPr>
          <a:xfrm>
            <a:off x="5046176" y="1664525"/>
            <a:ext cx="3770724" cy="274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cxnSp>
        <p:nvCxnSpPr>
          <p:cNvPr id="241" name="Google Shape;241;p30"/>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42" name="Google Shape;242;p30"/>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43" name="Google Shape;243;p30"/>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44" name="Google Shape;244;p30"/>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Evaluation </a:t>
            </a:r>
            <a:r>
              <a:rPr lang="en" sz="2400">
                <a:solidFill>
                  <a:srgbClr val="660000"/>
                </a:solidFill>
                <a:latin typeface="Open Sans Medium"/>
                <a:ea typeface="Open Sans Medium"/>
                <a:cs typeface="Open Sans Medium"/>
                <a:sym typeface="Open Sans Medium"/>
              </a:rPr>
              <a:t>Metrics </a:t>
            </a:r>
            <a:endParaRPr sz="2400">
              <a:solidFill>
                <a:srgbClr val="660000"/>
              </a:solidFill>
              <a:latin typeface="Open Sans Medium"/>
              <a:ea typeface="Open Sans Medium"/>
              <a:cs typeface="Open Sans Medium"/>
              <a:sym typeface="Open Sans Medium"/>
            </a:endParaRPr>
          </a:p>
        </p:txBody>
      </p:sp>
      <p:pic>
        <p:nvPicPr>
          <p:cNvPr id="245" name="Google Shape;245;p30"/>
          <p:cNvPicPr preferRelativeResize="0"/>
          <p:nvPr/>
        </p:nvPicPr>
        <p:blipFill>
          <a:blip r:embed="rId3">
            <a:alphaModFix/>
          </a:blip>
          <a:stretch>
            <a:fillRect/>
          </a:stretch>
        </p:blipFill>
        <p:spPr>
          <a:xfrm>
            <a:off x="4332600" y="403275"/>
            <a:ext cx="3980199" cy="2253250"/>
          </a:xfrm>
          <a:prstGeom prst="rect">
            <a:avLst/>
          </a:prstGeom>
          <a:noFill/>
          <a:ln>
            <a:noFill/>
          </a:ln>
        </p:spPr>
      </p:pic>
      <p:pic>
        <p:nvPicPr>
          <p:cNvPr id="246" name="Google Shape;246;p30"/>
          <p:cNvPicPr preferRelativeResize="0"/>
          <p:nvPr/>
        </p:nvPicPr>
        <p:blipFill>
          <a:blip r:embed="rId4">
            <a:alphaModFix/>
          </a:blip>
          <a:stretch>
            <a:fillRect/>
          </a:stretch>
        </p:blipFill>
        <p:spPr>
          <a:xfrm>
            <a:off x="4332600" y="2827000"/>
            <a:ext cx="3980200" cy="1978150"/>
          </a:xfrm>
          <a:prstGeom prst="rect">
            <a:avLst/>
          </a:prstGeom>
          <a:noFill/>
          <a:ln>
            <a:noFill/>
          </a:ln>
        </p:spPr>
      </p:pic>
      <p:pic>
        <p:nvPicPr>
          <p:cNvPr id="247" name="Google Shape;247;p30"/>
          <p:cNvPicPr preferRelativeResize="0"/>
          <p:nvPr/>
        </p:nvPicPr>
        <p:blipFill>
          <a:blip r:embed="rId5">
            <a:alphaModFix/>
          </a:blip>
          <a:stretch>
            <a:fillRect/>
          </a:stretch>
        </p:blipFill>
        <p:spPr>
          <a:xfrm>
            <a:off x="739425" y="1683575"/>
            <a:ext cx="3108600" cy="1911775"/>
          </a:xfrm>
          <a:prstGeom prst="rect">
            <a:avLst/>
          </a:prstGeom>
          <a:noFill/>
          <a:ln>
            <a:noFill/>
          </a:ln>
        </p:spPr>
      </p:pic>
      <p:cxnSp>
        <p:nvCxnSpPr>
          <p:cNvPr id="248" name="Google Shape;248;p30"/>
          <p:cNvCxnSpPr/>
          <p:nvPr/>
        </p:nvCxnSpPr>
        <p:spPr>
          <a:xfrm>
            <a:off x="4332600" y="2744825"/>
            <a:ext cx="4502700" cy="126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30"/>
          <p:cNvSpPr txBox="1"/>
          <p:nvPr/>
        </p:nvSpPr>
        <p:spPr>
          <a:xfrm>
            <a:off x="315200" y="935850"/>
            <a:ext cx="3493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0000"/>
                </a:solidFill>
                <a:latin typeface="Open Sans Medium"/>
                <a:ea typeface="Open Sans Medium"/>
                <a:cs typeface="Open Sans Medium"/>
                <a:sym typeface="Open Sans Medium"/>
              </a:rPr>
              <a:t>R-squared (R2) score</a:t>
            </a:r>
            <a:endParaRPr sz="11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cxnSp>
        <p:nvCxnSpPr>
          <p:cNvPr id="254" name="Google Shape;254;p31"/>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55" name="Google Shape;255;p31"/>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56" name="Google Shape;256;p31"/>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57" name="Google Shape;257;p31"/>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Evaluation (</a:t>
            </a:r>
            <a:r>
              <a:rPr lang="en" sz="2400">
                <a:solidFill>
                  <a:srgbClr val="660000"/>
                </a:solidFill>
                <a:latin typeface="Open Sans Medium"/>
                <a:ea typeface="Open Sans Medium"/>
                <a:cs typeface="Open Sans Medium"/>
                <a:sym typeface="Open Sans Medium"/>
              </a:rPr>
              <a:t>Performance Comparison)</a:t>
            </a:r>
            <a:endParaRPr sz="2400">
              <a:solidFill>
                <a:srgbClr val="660000"/>
              </a:solidFill>
              <a:latin typeface="Open Sans Medium"/>
              <a:ea typeface="Open Sans Medium"/>
              <a:cs typeface="Open Sans Medium"/>
              <a:sym typeface="Open Sans Medium"/>
            </a:endParaRPr>
          </a:p>
        </p:txBody>
      </p:sp>
      <p:graphicFrame>
        <p:nvGraphicFramePr>
          <p:cNvPr id="258" name="Google Shape;258;p31"/>
          <p:cNvGraphicFramePr/>
          <p:nvPr/>
        </p:nvGraphicFramePr>
        <p:xfrm>
          <a:off x="448763" y="879225"/>
          <a:ext cx="3000000" cy="3000000"/>
        </p:xfrm>
        <a:graphic>
          <a:graphicData uri="http://schemas.openxmlformats.org/drawingml/2006/table">
            <a:tbl>
              <a:tblPr>
                <a:noFill/>
                <a:tableStyleId>{051CF879-F2DC-4901-92EB-D4DDE9B67F12}</a:tableStyleId>
              </a:tblPr>
              <a:tblGrid>
                <a:gridCol w="2518425"/>
                <a:gridCol w="1420350"/>
                <a:gridCol w="2064875"/>
                <a:gridCol w="2124550"/>
              </a:tblGrid>
              <a:tr h="473575">
                <a:tc>
                  <a:txBody>
                    <a:bodyPr/>
                    <a:lstStyle/>
                    <a:p>
                      <a:pPr indent="0" lvl="0" marL="0" rtl="0" algn="ctr">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Model</a:t>
                      </a:r>
                      <a:endParaRPr b="1"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MAE</a:t>
                      </a:r>
                      <a:endParaRPr b="1"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MSE</a:t>
                      </a:r>
                      <a:endParaRPr b="1"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R2 Score</a:t>
                      </a:r>
                      <a:endParaRPr b="1"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r>
              <a:tr h="824150">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Linear Regression</a:t>
                      </a:r>
                      <a:endParaRPr b="1"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421599.43</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257002398384.23</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15.45</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r>
              <a:tr h="824150">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Random Forest</a:t>
                      </a:r>
                      <a:endParaRPr b="1"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65999.91</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14080985096.68</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95.37</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r>
              <a:tr h="824150">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Gradient </a:t>
                      </a:r>
                      <a:r>
                        <a:rPr b="1" lang="en" sz="1200">
                          <a:solidFill>
                            <a:srgbClr val="0F0F0F"/>
                          </a:solidFill>
                          <a:latin typeface="Times New Roman"/>
                          <a:ea typeface="Times New Roman"/>
                          <a:cs typeface="Times New Roman"/>
                          <a:sym typeface="Times New Roman"/>
                        </a:rPr>
                        <a:t>Bossting</a:t>
                      </a:r>
                      <a:r>
                        <a:rPr b="1" lang="en" sz="1200">
                          <a:solidFill>
                            <a:srgbClr val="0F0F0F"/>
                          </a:solidFill>
                          <a:latin typeface="Times New Roman"/>
                          <a:ea typeface="Times New Roman"/>
                          <a:cs typeface="Times New Roman"/>
                          <a:sym typeface="Times New Roman"/>
                        </a:rPr>
                        <a:t> Machine</a:t>
                      </a:r>
                      <a:endParaRPr b="1"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123013.92</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27562364717.25</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lnSpc>
                          <a:spcPct val="200000"/>
                        </a:lnSpc>
                        <a:spcBef>
                          <a:spcPts val="0"/>
                        </a:spcBef>
                        <a:spcAft>
                          <a:spcPts val="0"/>
                        </a:spcAft>
                        <a:buNone/>
                      </a:pPr>
                      <a:r>
                        <a:rPr lang="en" sz="1200">
                          <a:solidFill>
                            <a:srgbClr val="0F0F0F"/>
                          </a:solidFill>
                          <a:latin typeface="Times New Roman"/>
                          <a:ea typeface="Times New Roman"/>
                          <a:cs typeface="Times New Roman"/>
                          <a:sym typeface="Times New Roman"/>
                        </a:rPr>
                        <a:t>90.93</a:t>
                      </a:r>
                      <a:endParaRPr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r>
              <a:tr h="824150">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XGBoost Algorithm</a:t>
                      </a:r>
                      <a:endParaRPr b="1"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51626.36</a:t>
                      </a:r>
                      <a:endParaRPr b="1"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7189589388.47</a:t>
                      </a:r>
                      <a:endParaRPr b="1"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lnSpc>
                          <a:spcPct val="200000"/>
                        </a:lnSpc>
                        <a:spcBef>
                          <a:spcPts val="0"/>
                        </a:spcBef>
                        <a:spcAft>
                          <a:spcPts val="0"/>
                        </a:spcAft>
                        <a:buNone/>
                      </a:pPr>
                      <a:r>
                        <a:rPr b="1" lang="en" sz="1200">
                          <a:solidFill>
                            <a:srgbClr val="0F0F0F"/>
                          </a:solidFill>
                          <a:latin typeface="Times New Roman"/>
                          <a:ea typeface="Times New Roman"/>
                          <a:cs typeface="Times New Roman"/>
                          <a:sym typeface="Times New Roman"/>
                        </a:rPr>
                        <a:t>97.63</a:t>
                      </a:r>
                      <a:endParaRPr b="1" sz="1200">
                        <a:solidFill>
                          <a:srgbClr val="0F0F0F"/>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cxnSp>
        <p:nvCxnSpPr>
          <p:cNvPr id="60" name="Google Shape;60;p14"/>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61" name="Google Shape;61;p14"/>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62" name="Google Shape;62;p14"/>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63" name="Google Shape;63;p14"/>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Objective</a:t>
            </a:r>
            <a:endParaRPr sz="3100">
              <a:solidFill>
                <a:srgbClr val="660000"/>
              </a:solidFill>
              <a:latin typeface="Open Sans Medium"/>
              <a:ea typeface="Open Sans Medium"/>
              <a:cs typeface="Open Sans Medium"/>
              <a:sym typeface="Open Sans Medium"/>
            </a:endParaRPr>
          </a:p>
        </p:txBody>
      </p:sp>
      <p:sp>
        <p:nvSpPr>
          <p:cNvPr id="64" name="Google Shape;64;p14"/>
          <p:cNvSpPr txBox="1"/>
          <p:nvPr/>
        </p:nvSpPr>
        <p:spPr>
          <a:xfrm>
            <a:off x="417425" y="896925"/>
            <a:ext cx="8025900" cy="652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600">
                <a:solidFill>
                  <a:srgbClr val="595959"/>
                </a:solidFill>
              </a:rPr>
              <a:t>Sales forecasting is important for retail efficiency; </a:t>
            </a:r>
            <a:endParaRPr sz="1600">
              <a:solidFill>
                <a:srgbClr val="595959"/>
              </a:solidFill>
            </a:endParaRPr>
          </a:p>
          <a:p>
            <a:pPr indent="0" lvl="0" marL="457200" rtl="0" algn="l">
              <a:spcBef>
                <a:spcPts val="0"/>
              </a:spcBef>
              <a:spcAft>
                <a:spcPts val="0"/>
              </a:spcAft>
              <a:buNone/>
            </a:pPr>
            <a:r>
              <a:rPr lang="en" sz="1600">
                <a:solidFill>
                  <a:srgbClr val="595959"/>
                </a:solidFill>
              </a:rPr>
              <a:t>Based on our findings of the dataset chosen </a:t>
            </a:r>
            <a:endParaRPr sz="1600">
              <a:solidFill>
                <a:srgbClr val="595959"/>
              </a:solidFill>
            </a:endParaRPr>
          </a:p>
          <a:p>
            <a:pPr indent="0" lvl="0" marL="457200" rtl="0" algn="l">
              <a:spcBef>
                <a:spcPts val="0"/>
              </a:spcBef>
              <a:spcAft>
                <a:spcPts val="0"/>
              </a:spcAft>
              <a:buNone/>
            </a:pPr>
            <a:r>
              <a:rPr lang="en" sz="1600">
                <a:solidFill>
                  <a:srgbClr val="595959"/>
                </a:solidFill>
              </a:rPr>
              <a:t>Walmart faces challenges in this area.</a:t>
            </a:r>
            <a:endParaRPr sz="1600">
              <a:solidFill>
                <a:srgbClr val="595959"/>
              </a:solidFill>
            </a:endParaRPr>
          </a:p>
          <a:p>
            <a:pPr indent="0" lvl="0" marL="457200" rtl="0" algn="l">
              <a:spcBef>
                <a:spcPts val="0"/>
              </a:spcBef>
              <a:spcAft>
                <a:spcPts val="0"/>
              </a:spcAft>
              <a:buNone/>
            </a:pPr>
            <a:r>
              <a:t/>
            </a:r>
            <a:endParaRPr sz="1600">
              <a:solidFill>
                <a:srgbClr val="595959"/>
              </a:solidFill>
            </a:endParaRPr>
          </a:p>
          <a:p>
            <a:pPr indent="-317500" lvl="0" marL="457200" rtl="0" algn="l">
              <a:spcBef>
                <a:spcPts val="0"/>
              </a:spcBef>
              <a:spcAft>
                <a:spcPts val="0"/>
              </a:spcAft>
              <a:buSzPts val="1400"/>
              <a:buChar char="●"/>
            </a:pPr>
            <a:r>
              <a:rPr lang="en" sz="1600">
                <a:solidFill>
                  <a:srgbClr val="595959"/>
                </a:solidFill>
              </a:rPr>
              <a:t>Walmart's dynamic market is influenced by customer behavior, seasons, and economic factors.</a:t>
            </a:r>
            <a:endParaRPr sz="1600">
              <a:solidFill>
                <a:srgbClr val="595959"/>
              </a:solidFill>
            </a:endParaRPr>
          </a:p>
          <a:p>
            <a:pPr indent="0" lvl="0" marL="457200" rtl="0" algn="l">
              <a:spcBef>
                <a:spcPts val="0"/>
              </a:spcBef>
              <a:spcAft>
                <a:spcPts val="0"/>
              </a:spcAft>
              <a:buNone/>
            </a:pPr>
            <a:r>
              <a:t/>
            </a:r>
            <a:endParaRPr sz="1600">
              <a:solidFill>
                <a:srgbClr val="595959"/>
              </a:solidFill>
            </a:endParaRPr>
          </a:p>
          <a:p>
            <a:pPr indent="-317500" lvl="0" marL="457200" rtl="0" algn="l">
              <a:spcBef>
                <a:spcPts val="0"/>
              </a:spcBef>
              <a:spcAft>
                <a:spcPts val="0"/>
              </a:spcAft>
              <a:buSzPts val="1400"/>
              <a:buChar char="●"/>
            </a:pPr>
            <a:r>
              <a:rPr lang="en" sz="1600">
                <a:solidFill>
                  <a:srgbClr val="595959"/>
                </a:solidFill>
              </a:rPr>
              <a:t>Project goals include understanding sales variables, creating a predictive model, and enhancing decision-making.</a:t>
            </a:r>
            <a:endParaRPr sz="1600">
              <a:solidFill>
                <a:srgbClr val="595959"/>
              </a:solidFill>
            </a:endParaRPr>
          </a:p>
          <a:p>
            <a:pPr indent="0" lvl="0" marL="0" rtl="0" algn="l">
              <a:spcBef>
                <a:spcPts val="0"/>
              </a:spcBef>
              <a:spcAft>
                <a:spcPts val="0"/>
              </a:spcAft>
              <a:buNone/>
            </a:pPr>
            <a:r>
              <a:t/>
            </a:r>
            <a:endParaRPr sz="1600">
              <a:solidFill>
                <a:srgbClr val="595959"/>
              </a:solidFill>
            </a:endParaRPr>
          </a:p>
          <a:p>
            <a:pPr indent="-317500" lvl="0" marL="457200" rtl="0" algn="l">
              <a:spcBef>
                <a:spcPts val="0"/>
              </a:spcBef>
              <a:spcAft>
                <a:spcPts val="0"/>
              </a:spcAft>
              <a:buSzPts val="1400"/>
              <a:buChar char="●"/>
            </a:pPr>
            <a:r>
              <a:rPr lang="en" sz="1600">
                <a:solidFill>
                  <a:srgbClr val="595959"/>
                </a:solidFill>
              </a:rPr>
              <a:t>The initiative combines data science to improve Walmart's sales forecasting, optimizing inventory and marketing strategies.</a:t>
            </a:r>
            <a:endParaRPr sz="1600">
              <a:solidFill>
                <a:srgbClr val="595959"/>
              </a:solidFill>
            </a:endParaRPr>
          </a:p>
          <a:p>
            <a:pPr indent="0" lvl="0" marL="0" rtl="0" algn="l">
              <a:spcBef>
                <a:spcPts val="0"/>
              </a:spcBef>
              <a:spcAft>
                <a:spcPts val="0"/>
              </a:spcAft>
              <a:buNone/>
            </a:pPr>
            <a:r>
              <a:t/>
            </a:r>
            <a:endParaRPr sz="1600">
              <a:solidFill>
                <a:srgbClr val="595959"/>
              </a:solidFill>
            </a:endParaRPr>
          </a:p>
          <a:p>
            <a:pPr indent="-317500" lvl="0" marL="457200" rtl="0" algn="l">
              <a:spcBef>
                <a:spcPts val="0"/>
              </a:spcBef>
              <a:spcAft>
                <a:spcPts val="0"/>
              </a:spcAft>
              <a:buSzPts val="1400"/>
              <a:buChar char="●"/>
            </a:pPr>
            <a:r>
              <a:rPr lang="en" sz="1600">
                <a:solidFill>
                  <a:srgbClr val="595959"/>
                </a:solidFill>
              </a:rPr>
              <a:t>The project aims to provide valuable insights for sustaining Walmart's competitive edge in the retail market.</a:t>
            </a:r>
            <a:endParaRPr sz="1600">
              <a:solidFill>
                <a:srgbClr val="595959"/>
              </a:solidFill>
            </a:endParaRPr>
          </a:p>
          <a:p>
            <a:pPr indent="0" lvl="0" marL="457200" rtl="0" algn="l">
              <a:spcBef>
                <a:spcPts val="0"/>
              </a:spcBef>
              <a:spcAft>
                <a:spcPts val="0"/>
              </a:spcAft>
              <a:buNone/>
            </a:pPr>
            <a:r>
              <a:t/>
            </a:r>
            <a:endParaRPr sz="1600">
              <a:solidFill>
                <a:srgbClr val="595959"/>
              </a:solidFill>
            </a:endParaRPr>
          </a:p>
          <a:p>
            <a:pPr indent="0" lvl="0" marL="457200" rtl="0" algn="l">
              <a:spcBef>
                <a:spcPts val="0"/>
              </a:spcBef>
              <a:spcAft>
                <a:spcPts val="0"/>
              </a:spcAft>
              <a:buNone/>
            </a:pPr>
            <a:r>
              <a:t/>
            </a:r>
            <a:endParaRPr sz="1600">
              <a:solidFill>
                <a:srgbClr val="595959"/>
              </a:solidFill>
            </a:endParaRPr>
          </a:p>
          <a:p>
            <a:pPr indent="0" lvl="0" marL="457200" rtl="0" algn="l">
              <a:lnSpc>
                <a:spcPct val="1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5843725" y="374675"/>
            <a:ext cx="3131951" cy="1592189"/>
          </a:xfrm>
          <a:prstGeom prst="rect">
            <a:avLst/>
          </a:prstGeom>
          <a:noFill/>
          <a:ln>
            <a:noFill/>
          </a:ln>
        </p:spPr>
      </p:pic>
      <p:pic>
        <p:nvPicPr>
          <p:cNvPr id="66" name="Google Shape;66;p14"/>
          <p:cNvPicPr preferRelativeResize="0"/>
          <p:nvPr/>
        </p:nvPicPr>
        <p:blipFill>
          <a:blip r:embed="rId4">
            <a:alphaModFix/>
          </a:blip>
          <a:stretch>
            <a:fillRect/>
          </a:stretch>
        </p:blipFill>
        <p:spPr>
          <a:xfrm>
            <a:off x="5843725" y="65700"/>
            <a:ext cx="3131950" cy="40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cxnSp>
        <p:nvCxnSpPr>
          <p:cNvPr id="263" name="Google Shape;263;p32"/>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64" name="Google Shape;264;p32"/>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65" name="Google Shape;265;p32"/>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66" name="Google Shape;266;p32"/>
          <p:cNvSpPr txBox="1"/>
          <p:nvPr/>
        </p:nvSpPr>
        <p:spPr>
          <a:xfrm>
            <a:off x="302575" y="0"/>
            <a:ext cx="8128200" cy="537600"/>
          </a:xfrm>
          <a:prstGeom prst="rect">
            <a:avLst/>
          </a:prstGeom>
          <a:noFill/>
          <a:ln>
            <a:noFill/>
          </a:ln>
        </p:spPr>
        <p:txBody>
          <a:bodyPr anchorCtr="0" anchor="ctr" bIns="34275" lIns="34275" spcFirstLastPara="1" rIns="34275" wrap="square" tIns="34275">
            <a:normAutofit fontScale="92500"/>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Evaluation (</a:t>
            </a:r>
            <a:r>
              <a:rPr lang="en" sz="2400">
                <a:solidFill>
                  <a:srgbClr val="660000"/>
                </a:solidFill>
                <a:latin typeface="Open Sans Medium"/>
                <a:ea typeface="Open Sans Medium"/>
                <a:cs typeface="Open Sans Medium"/>
                <a:sym typeface="Open Sans Medium"/>
              </a:rPr>
              <a:t>Hyperparameter</a:t>
            </a:r>
            <a:r>
              <a:rPr lang="en" sz="3100">
                <a:solidFill>
                  <a:srgbClr val="660000"/>
                </a:solidFill>
                <a:latin typeface="Open Sans Medium"/>
                <a:ea typeface="Open Sans Medium"/>
                <a:cs typeface="Open Sans Medium"/>
                <a:sym typeface="Open Sans Medium"/>
              </a:rPr>
              <a:t> </a:t>
            </a:r>
            <a:r>
              <a:rPr lang="en" sz="2400">
                <a:solidFill>
                  <a:srgbClr val="660000"/>
                </a:solidFill>
                <a:latin typeface="Open Sans Medium"/>
                <a:ea typeface="Open Sans Medium"/>
                <a:cs typeface="Open Sans Medium"/>
                <a:sym typeface="Open Sans Medium"/>
              </a:rPr>
              <a:t>Performance Comparison)</a:t>
            </a:r>
            <a:endParaRPr sz="2400">
              <a:solidFill>
                <a:srgbClr val="660000"/>
              </a:solidFill>
              <a:latin typeface="Open Sans Medium"/>
              <a:ea typeface="Open Sans Medium"/>
              <a:cs typeface="Open Sans Medium"/>
              <a:sym typeface="Open Sans Medium"/>
            </a:endParaRPr>
          </a:p>
        </p:txBody>
      </p:sp>
      <p:graphicFrame>
        <p:nvGraphicFramePr>
          <p:cNvPr id="267" name="Google Shape;267;p32"/>
          <p:cNvGraphicFramePr/>
          <p:nvPr/>
        </p:nvGraphicFramePr>
        <p:xfrm>
          <a:off x="412638" y="606075"/>
          <a:ext cx="3000000" cy="3000000"/>
        </p:xfrm>
        <a:graphic>
          <a:graphicData uri="http://schemas.openxmlformats.org/drawingml/2006/table">
            <a:tbl>
              <a:tblPr>
                <a:noFill/>
                <a:tableStyleId>{051CF879-F2DC-4901-92EB-D4DDE9B67F12}</a:tableStyleId>
              </a:tblPr>
              <a:tblGrid>
                <a:gridCol w="1744150"/>
                <a:gridCol w="2009550"/>
                <a:gridCol w="1643050"/>
                <a:gridCol w="1807350"/>
                <a:gridCol w="1301775"/>
              </a:tblGrid>
              <a:tr h="480725">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Model</a:t>
                      </a:r>
                      <a:endParaRPr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Hyperparameter</a:t>
                      </a:r>
                      <a:endParaRPr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Value Used</a:t>
                      </a:r>
                      <a:endParaRPr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Best Hyperparameter value</a:t>
                      </a:r>
                      <a:endParaRPr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Accuracy</a:t>
                      </a:r>
                      <a:endParaRPr sz="1200">
                        <a:solidFill>
                          <a:srgbClr val="0F0F0F"/>
                        </a:solidFill>
                        <a:latin typeface="Times New Roman"/>
                        <a:ea typeface="Times New Roman"/>
                        <a:cs typeface="Times New Roman"/>
                        <a:sym typeface="Times New Roman"/>
                      </a:endParaRPr>
                    </a:p>
                  </a:txBody>
                  <a:tcPr marT="63500" marB="63500" marR="63500" marL="63500">
                    <a:solidFill>
                      <a:srgbClr val="C9DAF8"/>
                    </a:solidFill>
                  </a:tcPr>
                </a:tc>
              </a:tr>
              <a:tr h="453675">
                <a:tc>
                  <a:txBody>
                    <a:bodyPr/>
                    <a:lstStyle/>
                    <a:p>
                      <a:pPr indent="0" lvl="0" marL="0" rtl="0" algn="l">
                        <a:spcBef>
                          <a:spcPts val="0"/>
                        </a:spcBef>
                        <a:spcAft>
                          <a:spcPts val="0"/>
                        </a:spcAft>
                        <a:buNone/>
                      </a:pPr>
                      <a:r>
                        <a:rPr b="1" lang="en" sz="1200">
                          <a:solidFill>
                            <a:srgbClr val="0F0F0F"/>
                          </a:solidFill>
                          <a:latin typeface="Times New Roman"/>
                          <a:ea typeface="Times New Roman"/>
                          <a:cs typeface="Times New Roman"/>
                          <a:sym typeface="Times New Roman"/>
                        </a:rPr>
                        <a:t>Linear Regression</a:t>
                      </a:r>
                      <a:endParaRPr b="1" sz="1200">
                        <a:solidFill>
                          <a:srgbClr val="0F0F0F"/>
                        </a:solidFill>
                        <a:latin typeface="Times New Roman"/>
                        <a:ea typeface="Times New Roman"/>
                        <a:cs typeface="Times New Roman"/>
                        <a:sym typeface="Times New Roman"/>
                      </a:endParaRPr>
                    </a:p>
                  </a:txBody>
                  <a:tcPr marT="63500" marB="63500" marR="63500" marL="63500" anchor="ctr">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Polynomialfeatures__degree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2,3,4</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3</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38.8</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r>
              <a:tr h="462000">
                <a:tc rowSpan="3">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Random Forest</a:t>
                      </a:r>
                      <a:endParaRPr b="1" sz="1200">
                        <a:latin typeface="Times New Roman"/>
                        <a:ea typeface="Times New Roman"/>
                        <a:cs typeface="Times New Roman"/>
                        <a:sym typeface="Times New Roman"/>
                      </a:endParaRPr>
                    </a:p>
                  </a:txBody>
                  <a:tcPr marT="63500" marB="63500" marR="63500" marL="63500" anchor="ctr">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n_jobs</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050">
                          <a:solidFill>
                            <a:srgbClr val="0F0F0F"/>
                          </a:solidFill>
                          <a:latin typeface="Times New Roman"/>
                          <a:ea typeface="Times New Roman"/>
                          <a:cs typeface="Times New Roman"/>
                          <a:sym typeface="Times New Roman"/>
                        </a:rPr>
                        <a:t>-1</a:t>
                      </a:r>
                      <a:endParaRPr sz="1050">
                        <a:solidFill>
                          <a:srgbClr val="0F0F0F"/>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rowSpan="3">
                  <a:txBody>
                    <a:bodyPr/>
                    <a:lstStyle/>
                    <a:p>
                      <a:pPr indent="0" lvl="0" marL="0" rtl="0" algn="l">
                        <a:spcBef>
                          <a:spcPts val="0"/>
                        </a:spcBef>
                        <a:spcAft>
                          <a:spcPts val="0"/>
                        </a:spcAft>
                        <a:buNone/>
                      </a:pPr>
                      <a:r>
                        <a:rPr lang="en" sz="1050">
                          <a:solidFill>
                            <a:srgbClr val="0F0F0F"/>
                          </a:solidFill>
                          <a:latin typeface="Times New Roman"/>
                          <a:ea typeface="Times New Roman"/>
                          <a:cs typeface="Times New Roman"/>
                          <a:sym typeface="Times New Roman"/>
                        </a:rPr>
                        <a:t>95.4</a:t>
                      </a:r>
                      <a:endParaRPr sz="1050">
                        <a:solidFill>
                          <a:srgbClr val="0F0F0F"/>
                        </a:solidFill>
                        <a:latin typeface="Times New Roman"/>
                        <a:ea typeface="Times New Roman"/>
                        <a:cs typeface="Times New Roman"/>
                        <a:sym typeface="Times New Roman"/>
                      </a:endParaRPr>
                    </a:p>
                  </a:txBody>
                  <a:tcPr marT="63500" marB="63500" marR="63500" marL="63500" anchor="ctr">
                    <a:solidFill>
                      <a:srgbClr val="B6D7A8"/>
                    </a:solidFill>
                  </a:tcPr>
                </a:tc>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max_depth</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np.arange(2,15)</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14</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vMerge="1"/>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n_estimators</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np.arange(25,101,25)</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50</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vMerge="1"/>
              </a:tr>
              <a:tr h="462000">
                <a:tc rowSpan="3">
                  <a:txBody>
                    <a:bodyPr/>
                    <a:lstStyle/>
                    <a:p>
                      <a:pPr indent="0" lvl="0" marL="0" rtl="0" algn="ctr">
                        <a:spcBef>
                          <a:spcPts val="0"/>
                        </a:spcBef>
                        <a:spcAft>
                          <a:spcPts val="0"/>
                        </a:spcAft>
                        <a:buNone/>
                      </a:pPr>
                      <a:r>
                        <a:rPr b="1" lang="en" sz="1200">
                          <a:solidFill>
                            <a:srgbClr val="0F0F0F"/>
                          </a:solidFill>
                          <a:latin typeface="Times New Roman"/>
                          <a:ea typeface="Times New Roman"/>
                          <a:cs typeface="Times New Roman"/>
                          <a:sym typeface="Times New Roman"/>
                        </a:rPr>
                        <a:t>Gradient Boost</a:t>
                      </a:r>
                      <a:endParaRPr b="1" sz="1200">
                        <a:solidFill>
                          <a:srgbClr val="0F0F0F"/>
                        </a:solidFill>
                        <a:latin typeface="Times New Roman"/>
                        <a:ea typeface="Times New Roman"/>
                        <a:cs typeface="Times New Roman"/>
                        <a:sym typeface="Times New Roman"/>
                      </a:endParaRPr>
                    </a:p>
                  </a:txBody>
                  <a:tcPr marT="63500" marB="63500" marR="63500" marL="63500" anchor="ctr">
                    <a:solidFill>
                      <a:srgbClr val="FFE599"/>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n_jobs</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050">
                          <a:solidFill>
                            <a:srgbClr val="0F0F0F"/>
                          </a:solidFill>
                          <a:latin typeface="Times New Roman"/>
                          <a:ea typeface="Times New Roman"/>
                          <a:cs typeface="Times New Roman"/>
                          <a:sym typeface="Times New Roman"/>
                        </a:rPr>
                        <a:t>-1</a:t>
                      </a:r>
                      <a:endParaRPr sz="1050">
                        <a:solidFill>
                          <a:srgbClr val="0F0F0F"/>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rowSpan="3">
                  <a:txBody>
                    <a:bodyPr/>
                    <a:lstStyle/>
                    <a:p>
                      <a:pPr indent="0" lvl="0" marL="0" rtl="0" algn="l">
                        <a:spcBef>
                          <a:spcPts val="0"/>
                        </a:spcBef>
                        <a:spcAft>
                          <a:spcPts val="0"/>
                        </a:spcAft>
                        <a:buNone/>
                      </a:pPr>
                      <a:r>
                        <a:rPr lang="en" sz="1050">
                          <a:solidFill>
                            <a:srgbClr val="0F0F0F"/>
                          </a:solidFill>
                          <a:latin typeface="Times New Roman"/>
                          <a:ea typeface="Times New Roman"/>
                          <a:cs typeface="Times New Roman"/>
                          <a:sym typeface="Times New Roman"/>
                        </a:rPr>
                        <a:t>97.48</a:t>
                      </a:r>
                      <a:endParaRPr sz="1050">
                        <a:solidFill>
                          <a:srgbClr val="0F0F0F"/>
                        </a:solidFill>
                        <a:latin typeface="Times New Roman"/>
                        <a:ea typeface="Times New Roman"/>
                        <a:cs typeface="Times New Roman"/>
                        <a:sym typeface="Times New Roman"/>
                      </a:endParaRPr>
                    </a:p>
                  </a:txBody>
                  <a:tcPr marT="63500" marB="63500" marR="63500" marL="63500" anchor="ctr">
                    <a:solidFill>
                      <a:srgbClr val="FFE599"/>
                    </a:solidFill>
                  </a:tcPr>
                </a:tc>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max_depth</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np.arange(2,15)</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10</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vMerge="1"/>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n_estimators</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np.arange(25,101,25)</a:t>
                      </a:r>
                      <a:endParaRPr sz="1200">
                        <a:latin typeface="Times New Roman"/>
                        <a:ea typeface="Times New Roman"/>
                        <a:cs typeface="Times New Roman"/>
                        <a:sym typeface="Times New Roman"/>
                      </a:endParaRPr>
                    </a:p>
                  </a:txBody>
                  <a:tcPr marT="63500" marB="63500" marR="63500" marL="63500">
                    <a:solidFill>
                      <a:srgbClr val="FFE599"/>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60</a:t>
                      </a:r>
                      <a:endParaRPr sz="1200">
                        <a:solidFill>
                          <a:srgbClr val="0F0F0F"/>
                        </a:solidFill>
                        <a:latin typeface="Times New Roman"/>
                        <a:ea typeface="Times New Roman"/>
                        <a:cs typeface="Times New Roman"/>
                        <a:sym typeface="Times New Roman"/>
                      </a:endParaRPr>
                    </a:p>
                  </a:txBody>
                  <a:tcPr marT="63500" marB="63500" marR="63500" marL="63500">
                    <a:solidFill>
                      <a:srgbClr val="FFE599"/>
                    </a:solidFill>
                  </a:tcPr>
                </a:tc>
                <a:tc vMerge="1"/>
              </a:tr>
              <a:tr h="462000">
                <a:tc rowSpan="3">
                  <a:txBody>
                    <a:bodyPr/>
                    <a:lstStyle/>
                    <a:p>
                      <a:pPr indent="0" lvl="0" marL="0" rtl="0" algn="ctr">
                        <a:spcBef>
                          <a:spcPts val="0"/>
                        </a:spcBef>
                        <a:spcAft>
                          <a:spcPts val="0"/>
                        </a:spcAft>
                        <a:buNone/>
                      </a:pPr>
                      <a:r>
                        <a:rPr b="1" lang="en" sz="1200">
                          <a:solidFill>
                            <a:srgbClr val="0F0F0F"/>
                          </a:solidFill>
                          <a:latin typeface="Times New Roman"/>
                          <a:ea typeface="Times New Roman"/>
                          <a:cs typeface="Times New Roman"/>
                          <a:sym typeface="Times New Roman"/>
                        </a:rPr>
                        <a:t>XG Boost</a:t>
                      </a:r>
                      <a:endParaRPr b="1" sz="1200">
                        <a:solidFill>
                          <a:srgbClr val="0F0F0F"/>
                        </a:solidFill>
                        <a:latin typeface="Times New Roman"/>
                        <a:ea typeface="Times New Roman"/>
                        <a:cs typeface="Times New Roman"/>
                        <a:sym typeface="Times New Roman"/>
                      </a:endParaRPr>
                    </a:p>
                  </a:txBody>
                  <a:tcPr marT="63500" marB="63500" marR="63500" marL="63500" anchor="ctr">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n_jobs</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050">
                          <a:solidFill>
                            <a:srgbClr val="0F0F0F"/>
                          </a:solidFill>
                          <a:latin typeface="Times New Roman"/>
                          <a:ea typeface="Times New Roman"/>
                          <a:cs typeface="Times New Roman"/>
                          <a:sym typeface="Times New Roman"/>
                        </a:rPr>
                        <a:t>-1</a:t>
                      </a:r>
                      <a:endParaRPr sz="1050">
                        <a:solidFill>
                          <a:srgbClr val="0F0F0F"/>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rowSpan="3">
                  <a:txBody>
                    <a:bodyPr/>
                    <a:lstStyle/>
                    <a:p>
                      <a:pPr indent="0" lvl="0" marL="0" rtl="0" algn="l">
                        <a:spcBef>
                          <a:spcPts val="0"/>
                        </a:spcBef>
                        <a:spcAft>
                          <a:spcPts val="0"/>
                        </a:spcAft>
                        <a:buNone/>
                      </a:pPr>
                      <a:r>
                        <a:rPr b="1" lang="en" sz="1050">
                          <a:solidFill>
                            <a:srgbClr val="0F0F0F"/>
                          </a:solidFill>
                          <a:latin typeface="Times New Roman"/>
                          <a:ea typeface="Times New Roman"/>
                          <a:cs typeface="Times New Roman"/>
                          <a:sym typeface="Times New Roman"/>
                        </a:rPr>
                        <a:t>97.63</a:t>
                      </a:r>
                      <a:endParaRPr b="1" sz="1050">
                        <a:solidFill>
                          <a:srgbClr val="0F0F0F"/>
                        </a:solidFill>
                        <a:latin typeface="Times New Roman"/>
                        <a:ea typeface="Times New Roman"/>
                        <a:cs typeface="Times New Roman"/>
                        <a:sym typeface="Times New Roman"/>
                      </a:endParaRPr>
                    </a:p>
                  </a:txBody>
                  <a:tcPr marT="63500" marB="63500" marR="63500" marL="63500" anchor="ctr">
                    <a:solidFill>
                      <a:srgbClr val="B6D7A8"/>
                    </a:solidFill>
                  </a:tcPr>
                </a:tc>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max_depth</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np.arange(2,15)</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5</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vMerge="1"/>
              </a:tr>
              <a:tr h="302800">
                <a:tc vMerge="1"/>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n_estimators</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np.arange(25,101,25)</a:t>
                      </a:r>
                      <a:endParaRPr sz="1200">
                        <a:latin typeface="Times New Roman"/>
                        <a:ea typeface="Times New Roman"/>
                        <a:cs typeface="Times New Roman"/>
                        <a:sym typeface="Times New Roman"/>
                      </a:endParaRPr>
                    </a:p>
                  </a:txBody>
                  <a:tcPr marT="63500" marB="63500" marR="63500" marL="63500">
                    <a:solidFill>
                      <a:srgbClr val="B6D7A8"/>
                    </a:solidFill>
                  </a:tcPr>
                </a:tc>
                <a:tc>
                  <a:txBody>
                    <a:bodyPr/>
                    <a:lstStyle/>
                    <a:p>
                      <a:pPr indent="0" lvl="0" marL="0" rtl="0" algn="l">
                        <a:spcBef>
                          <a:spcPts val="0"/>
                        </a:spcBef>
                        <a:spcAft>
                          <a:spcPts val="0"/>
                        </a:spcAft>
                        <a:buNone/>
                      </a:pPr>
                      <a:r>
                        <a:rPr lang="en" sz="1200">
                          <a:solidFill>
                            <a:srgbClr val="0F0F0F"/>
                          </a:solidFill>
                          <a:latin typeface="Times New Roman"/>
                          <a:ea typeface="Times New Roman"/>
                          <a:cs typeface="Times New Roman"/>
                          <a:sym typeface="Times New Roman"/>
                        </a:rPr>
                        <a:t>180</a:t>
                      </a:r>
                      <a:endParaRPr sz="1200">
                        <a:solidFill>
                          <a:srgbClr val="0F0F0F"/>
                        </a:solidFill>
                        <a:latin typeface="Times New Roman"/>
                        <a:ea typeface="Times New Roman"/>
                        <a:cs typeface="Times New Roman"/>
                        <a:sym typeface="Times New Roman"/>
                      </a:endParaRPr>
                    </a:p>
                  </a:txBody>
                  <a:tcPr marT="63500" marB="63500" marR="63500" marL="63500">
                    <a:solidFill>
                      <a:srgbClr val="B6D7A8"/>
                    </a:solidFill>
                  </a:tcPr>
                </a:tc>
                <a:tc v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p33"/>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73" name="Google Shape;273;p33"/>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74" name="Google Shape;274;p33"/>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75" name="Google Shape;275;p33"/>
          <p:cNvSpPr txBox="1"/>
          <p:nvPr/>
        </p:nvSpPr>
        <p:spPr>
          <a:xfrm>
            <a:off x="289950" y="5045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2400">
                <a:solidFill>
                  <a:srgbClr val="660000"/>
                </a:solidFill>
                <a:latin typeface="Open Sans Medium"/>
                <a:ea typeface="Open Sans Medium"/>
                <a:cs typeface="Open Sans Medium"/>
                <a:sym typeface="Open Sans Medium"/>
              </a:rPr>
              <a:t>Discussion</a:t>
            </a:r>
            <a:endParaRPr sz="2400">
              <a:solidFill>
                <a:srgbClr val="660000"/>
              </a:solidFill>
              <a:latin typeface="Open Sans Medium"/>
              <a:ea typeface="Open Sans Medium"/>
              <a:cs typeface="Open Sans Medium"/>
              <a:sym typeface="Open Sans Medium"/>
            </a:endParaRPr>
          </a:p>
        </p:txBody>
      </p:sp>
      <p:sp>
        <p:nvSpPr>
          <p:cNvPr id="276" name="Google Shape;276;p33"/>
          <p:cNvSpPr txBox="1"/>
          <p:nvPr/>
        </p:nvSpPr>
        <p:spPr>
          <a:xfrm>
            <a:off x="628650" y="837325"/>
            <a:ext cx="7610100" cy="29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b="1" lang="en" sz="1350">
                <a:solidFill>
                  <a:schemeClr val="dk1"/>
                </a:solidFill>
                <a:latin typeface="Nunito"/>
                <a:ea typeface="Nunito"/>
                <a:cs typeface="Nunito"/>
                <a:sym typeface="Nunito"/>
              </a:rPr>
              <a:t>Linear Regression</a:t>
            </a:r>
            <a:r>
              <a:rPr lang="en" sz="1350">
                <a:solidFill>
                  <a:schemeClr val="dk1"/>
                </a:solidFill>
                <a:latin typeface="Nunito"/>
                <a:ea typeface="Nunito"/>
                <a:cs typeface="Nunito"/>
                <a:sym typeface="Nunito"/>
              </a:rPr>
              <a:t>:</a:t>
            </a:r>
            <a:endParaRPr sz="1350">
              <a:solidFill>
                <a:schemeClr val="dk1"/>
              </a:solidFill>
              <a:latin typeface="Nunito"/>
              <a:ea typeface="Nunito"/>
              <a:cs typeface="Nunito"/>
              <a:sym typeface="Nunito"/>
            </a:endParaRPr>
          </a:p>
          <a:p>
            <a:pPr indent="-314325" lvl="0" marL="457200" rtl="0" algn="l">
              <a:lnSpc>
                <a:spcPct val="115000"/>
              </a:lnSpc>
              <a:spcBef>
                <a:spcPts val="600"/>
              </a:spcBef>
              <a:spcAft>
                <a:spcPts val="0"/>
              </a:spcAft>
              <a:buClr>
                <a:schemeClr val="dk1"/>
              </a:buClr>
              <a:buSzPts val="1350"/>
              <a:buFont typeface="Nunito"/>
              <a:buChar char="●"/>
            </a:pPr>
            <a:r>
              <a:rPr lang="en" sz="1350">
                <a:solidFill>
                  <a:schemeClr val="dk1"/>
                </a:solidFill>
                <a:latin typeface="Nunito"/>
                <a:ea typeface="Nunito"/>
                <a:cs typeface="Nunito"/>
                <a:sym typeface="Nunito"/>
              </a:rPr>
              <a:t>It models the relationship between the dependent variable and one or more independent variables by fitting a linear equation to the observed data.</a:t>
            </a:r>
            <a:endParaRPr sz="1350">
              <a:solidFill>
                <a:schemeClr val="dk1"/>
              </a:solidFill>
              <a:latin typeface="Nunito"/>
              <a:ea typeface="Nunito"/>
              <a:cs typeface="Nunito"/>
              <a:sym typeface="Nunito"/>
            </a:endParaRPr>
          </a:p>
          <a:p>
            <a:pPr indent="-314325" lvl="0" marL="457200" rtl="0" algn="l">
              <a:lnSpc>
                <a:spcPct val="115000"/>
              </a:lnSpc>
              <a:spcBef>
                <a:spcPts val="0"/>
              </a:spcBef>
              <a:spcAft>
                <a:spcPts val="0"/>
              </a:spcAft>
              <a:buClr>
                <a:schemeClr val="dk1"/>
              </a:buClr>
              <a:buSzPts val="1350"/>
              <a:buFont typeface="Nunito"/>
              <a:buChar char="●"/>
            </a:pPr>
            <a:r>
              <a:rPr lang="en" sz="1350">
                <a:solidFill>
                  <a:schemeClr val="dk1"/>
                </a:solidFill>
                <a:latin typeface="Nunito"/>
                <a:ea typeface="Nunito"/>
                <a:cs typeface="Nunito"/>
                <a:sym typeface="Nunito"/>
              </a:rPr>
              <a:t>Linear regression is sensitive to outliers and can overfit the training data if not regularized.</a:t>
            </a:r>
            <a:endParaRPr sz="135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t/>
            </a:r>
            <a:endParaRPr sz="135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rPr b="1" lang="en" sz="1350">
                <a:solidFill>
                  <a:schemeClr val="dk1"/>
                </a:solidFill>
                <a:latin typeface="Nunito"/>
                <a:ea typeface="Nunito"/>
                <a:cs typeface="Nunito"/>
                <a:sym typeface="Nunito"/>
              </a:rPr>
              <a:t>Random Forest</a:t>
            </a:r>
            <a:r>
              <a:rPr lang="en" sz="1350">
                <a:solidFill>
                  <a:schemeClr val="dk1"/>
                </a:solidFill>
                <a:latin typeface="Nunito"/>
                <a:ea typeface="Nunito"/>
                <a:cs typeface="Nunito"/>
                <a:sym typeface="Nunito"/>
              </a:rPr>
              <a:t>:</a:t>
            </a:r>
            <a:endParaRPr sz="1350">
              <a:solidFill>
                <a:schemeClr val="dk1"/>
              </a:solidFill>
              <a:latin typeface="Nunito"/>
              <a:ea typeface="Nunito"/>
              <a:cs typeface="Nunito"/>
              <a:sym typeface="Nunito"/>
            </a:endParaRPr>
          </a:p>
          <a:p>
            <a:pPr indent="-314325" lvl="0" marL="457200" rtl="0" algn="l">
              <a:lnSpc>
                <a:spcPct val="115000"/>
              </a:lnSpc>
              <a:spcBef>
                <a:spcPts val="600"/>
              </a:spcBef>
              <a:spcAft>
                <a:spcPts val="0"/>
              </a:spcAft>
              <a:buClr>
                <a:schemeClr val="dk1"/>
              </a:buClr>
              <a:buSzPts val="1350"/>
              <a:buFont typeface="Nunito"/>
              <a:buChar char="●"/>
            </a:pPr>
            <a:r>
              <a:rPr lang="en" sz="1350">
                <a:solidFill>
                  <a:schemeClr val="dk1"/>
                </a:solidFill>
                <a:latin typeface="Nunito"/>
                <a:ea typeface="Nunito"/>
                <a:cs typeface="Nunito"/>
                <a:sym typeface="Nunito"/>
              </a:rPr>
              <a:t>Random forest is an ensemble method that combines multiple decision trees to make predictions.</a:t>
            </a:r>
            <a:endParaRPr sz="1350">
              <a:solidFill>
                <a:schemeClr val="dk1"/>
              </a:solidFill>
              <a:latin typeface="Nunito"/>
              <a:ea typeface="Nunito"/>
              <a:cs typeface="Nunito"/>
              <a:sym typeface="Nunito"/>
            </a:endParaRPr>
          </a:p>
          <a:p>
            <a:pPr indent="-314325" lvl="0" marL="457200" rtl="0" algn="l">
              <a:lnSpc>
                <a:spcPct val="115000"/>
              </a:lnSpc>
              <a:spcBef>
                <a:spcPts val="0"/>
              </a:spcBef>
              <a:spcAft>
                <a:spcPts val="0"/>
              </a:spcAft>
              <a:buClr>
                <a:schemeClr val="dk1"/>
              </a:buClr>
              <a:buSzPts val="1350"/>
              <a:buFont typeface="Nunito"/>
              <a:buChar char="●"/>
            </a:pPr>
            <a:r>
              <a:rPr lang="en" sz="1350">
                <a:solidFill>
                  <a:schemeClr val="dk1"/>
                </a:solidFill>
                <a:latin typeface="Nunito"/>
                <a:ea typeface="Nunito"/>
                <a:cs typeface="Nunito"/>
                <a:sym typeface="Nunito"/>
              </a:rPr>
              <a:t>Random forests are robust to outliers and can handle complex nonlinear relationships. </a:t>
            </a:r>
            <a:endParaRPr sz="1350">
              <a:solidFill>
                <a:schemeClr val="dk1"/>
              </a:solidFill>
              <a:latin typeface="Nunito"/>
              <a:ea typeface="Nunito"/>
              <a:cs typeface="Nunito"/>
              <a:sym typeface="Nunito"/>
            </a:endParaRPr>
          </a:p>
          <a:p>
            <a:pPr indent="0" lvl="0" marL="0" rtl="0" algn="l">
              <a:spcBef>
                <a:spcPts val="60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cxnSp>
        <p:nvCxnSpPr>
          <p:cNvPr id="281" name="Google Shape;281;p34"/>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82" name="Google Shape;282;p34"/>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83" name="Google Shape;283;p34"/>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84" name="Google Shape;284;p34"/>
          <p:cNvSpPr txBox="1"/>
          <p:nvPr/>
        </p:nvSpPr>
        <p:spPr>
          <a:xfrm>
            <a:off x="289950" y="5045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2400">
                <a:solidFill>
                  <a:srgbClr val="660000"/>
                </a:solidFill>
                <a:latin typeface="Open Sans Medium"/>
                <a:ea typeface="Open Sans Medium"/>
                <a:cs typeface="Open Sans Medium"/>
                <a:sym typeface="Open Sans Medium"/>
              </a:rPr>
              <a:t>Discussion</a:t>
            </a:r>
            <a:endParaRPr sz="2400">
              <a:solidFill>
                <a:srgbClr val="660000"/>
              </a:solidFill>
              <a:latin typeface="Open Sans Medium"/>
              <a:ea typeface="Open Sans Medium"/>
              <a:cs typeface="Open Sans Medium"/>
              <a:sym typeface="Open Sans Medium"/>
            </a:endParaRPr>
          </a:p>
        </p:txBody>
      </p:sp>
      <p:sp>
        <p:nvSpPr>
          <p:cNvPr id="285" name="Google Shape;285;p34"/>
          <p:cNvSpPr txBox="1"/>
          <p:nvPr/>
        </p:nvSpPr>
        <p:spPr>
          <a:xfrm>
            <a:off x="568175" y="844800"/>
            <a:ext cx="8246100" cy="3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b="1" lang="en" sz="1350">
                <a:solidFill>
                  <a:schemeClr val="dk1"/>
                </a:solidFill>
                <a:latin typeface="Nunito"/>
                <a:ea typeface="Nunito"/>
                <a:cs typeface="Nunito"/>
                <a:sym typeface="Nunito"/>
              </a:rPr>
              <a:t>Gradient Boosting Machine (GBM)</a:t>
            </a:r>
            <a:r>
              <a:rPr lang="en" sz="1350">
                <a:solidFill>
                  <a:schemeClr val="dk1"/>
                </a:solidFill>
                <a:latin typeface="Nunito"/>
                <a:ea typeface="Nunito"/>
                <a:cs typeface="Nunito"/>
                <a:sym typeface="Nunito"/>
              </a:rPr>
              <a:t>:</a:t>
            </a:r>
            <a:endParaRPr sz="1350">
              <a:solidFill>
                <a:schemeClr val="dk1"/>
              </a:solidFill>
              <a:latin typeface="Nunito"/>
              <a:ea typeface="Nunito"/>
              <a:cs typeface="Nunito"/>
              <a:sym typeface="Nunito"/>
            </a:endParaRPr>
          </a:p>
          <a:p>
            <a:pPr indent="-314325" lvl="0" marL="457200" rtl="0" algn="l">
              <a:lnSpc>
                <a:spcPct val="115000"/>
              </a:lnSpc>
              <a:spcBef>
                <a:spcPts val="600"/>
              </a:spcBef>
              <a:spcAft>
                <a:spcPts val="0"/>
              </a:spcAft>
              <a:buClr>
                <a:schemeClr val="dk1"/>
              </a:buClr>
              <a:buSzPts val="1350"/>
              <a:buFont typeface="Nunito"/>
              <a:buChar char="●"/>
            </a:pPr>
            <a:r>
              <a:rPr lang="en" sz="1350">
                <a:solidFill>
                  <a:schemeClr val="dk1"/>
                </a:solidFill>
                <a:latin typeface="Nunito"/>
                <a:ea typeface="Nunito"/>
                <a:cs typeface="Nunito"/>
                <a:sym typeface="Nunito"/>
              </a:rPr>
              <a:t>GBM is an ensemble method that builds a series of decision trees in a sequential manner. Each tree focuses on correcting the errors made by the previous tree, leading to a more accurate overall model. </a:t>
            </a:r>
            <a:endParaRPr sz="1350">
              <a:solidFill>
                <a:schemeClr val="dk1"/>
              </a:solidFill>
              <a:latin typeface="Nunito"/>
              <a:ea typeface="Nunito"/>
              <a:cs typeface="Nunito"/>
              <a:sym typeface="Nunito"/>
            </a:endParaRPr>
          </a:p>
          <a:p>
            <a:pPr indent="-314325" lvl="0" marL="457200" rtl="0" algn="l">
              <a:lnSpc>
                <a:spcPct val="115000"/>
              </a:lnSpc>
              <a:spcBef>
                <a:spcPts val="0"/>
              </a:spcBef>
              <a:spcAft>
                <a:spcPts val="0"/>
              </a:spcAft>
              <a:buClr>
                <a:schemeClr val="dk1"/>
              </a:buClr>
              <a:buSzPts val="1350"/>
              <a:buFont typeface="Nunito"/>
              <a:buChar char="●"/>
            </a:pPr>
            <a:r>
              <a:rPr lang="en" sz="1350">
                <a:solidFill>
                  <a:schemeClr val="dk1"/>
                </a:solidFill>
                <a:latin typeface="Nunito"/>
                <a:ea typeface="Nunito"/>
                <a:cs typeface="Nunito"/>
                <a:sym typeface="Nunito"/>
              </a:rPr>
              <a:t>GBM is similar to random forest but can handle more complex nonlinear relationships and is less prone to overfitting.</a:t>
            </a:r>
            <a:endParaRPr sz="135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t/>
            </a:r>
            <a:endParaRPr sz="135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rPr b="1" lang="en" sz="1350">
                <a:solidFill>
                  <a:schemeClr val="dk1"/>
                </a:solidFill>
                <a:latin typeface="Nunito"/>
                <a:ea typeface="Nunito"/>
                <a:cs typeface="Nunito"/>
                <a:sym typeface="Nunito"/>
              </a:rPr>
              <a:t>XGBoost Algorithm</a:t>
            </a:r>
            <a:r>
              <a:rPr lang="en" sz="1350">
                <a:solidFill>
                  <a:schemeClr val="dk1"/>
                </a:solidFill>
                <a:latin typeface="Nunito"/>
                <a:ea typeface="Nunito"/>
                <a:cs typeface="Nunito"/>
                <a:sym typeface="Nunito"/>
              </a:rPr>
              <a:t>:</a:t>
            </a:r>
            <a:endParaRPr sz="1350">
              <a:solidFill>
                <a:schemeClr val="dk1"/>
              </a:solidFill>
              <a:latin typeface="Nunito"/>
              <a:ea typeface="Nunito"/>
              <a:cs typeface="Nunito"/>
              <a:sym typeface="Nunito"/>
            </a:endParaRPr>
          </a:p>
          <a:p>
            <a:pPr indent="-314325" lvl="0" marL="457200" rtl="0" algn="l">
              <a:lnSpc>
                <a:spcPct val="115000"/>
              </a:lnSpc>
              <a:spcBef>
                <a:spcPts val="600"/>
              </a:spcBef>
              <a:spcAft>
                <a:spcPts val="0"/>
              </a:spcAft>
              <a:buClr>
                <a:schemeClr val="dk1"/>
              </a:buClr>
              <a:buSzPts val="1350"/>
              <a:buFont typeface="Nunito"/>
              <a:buChar char="●"/>
            </a:pPr>
            <a:r>
              <a:rPr lang="en" sz="1350">
                <a:solidFill>
                  <a:schemeClr val="dk1"/>
                </a:solidFill>
                <a:latin typeface="Nunito"/>
                <a:ea typeface="Nunito"/>
                <a:cs typeface="Nunito"/>
                <a:sym typeface="Nunito"/>
              </a:rPr>
              <a:t>XGBoost is an optimized version of GBM that utilizes a more sophisticated approach to tree splitting and regularization.</a:t>
            </a:r>
            <a:endParaRPr sz="1350">
              <a:solidFill>
                <a:schemeClr val="dk1"/>
              </a:solidFill>
              <a:latin typeface="Nunito"/>
              <a:ea typeface="Nunito"/>
              <a:cs typeface="Nunito"/>
              <a:sym typeface="Nunito"/>
            </a:endParaRPr>
          </a:p>
          <a:p>
            <a:pPr indent="-314325" lvl="0" marL="457200" rtl="0" algn="l">
              <a:lnSpc>
                <a:spcPct val="115000"/>
              </a:lnSpc>
              <a:spcBef>
                <a:spcPts val="0"/>
              </a:spcBef>
              <a:spcAft>
                <a:spcPts val="0"/>
              </a:spcAft>
              <a:buClr>
                <a:schemeClr val="dk1"/>
              </a:buClr>
              <a:buSzPts val="1350"/>
              <a:buFont typeface="Nunito"/>
              <a:buChar char="●"/>
            </a:pPr>
            <a:r>
              <a:rPr lang="en" sz="1350">
                <a:solidFill>
                  <a:schemeClr val="dk1"/>
                </a:solidFill>
                <a:latin typeface="Nunito"/>
                <a:ea typeface="Nunito"/>
                <a:cs typeface="Nunito"/>
                <a:sym typeface="Nunito"/>
              </a:rPr>
              <a:t>It</a:t>
            </a:r>
            <a:r>
              <a:rPr lang="en" sz="1350">
                <a:solidFill>
                  <a:schemeClr val="dk1"/>
                </a:solidFill>
                <a:latin typeface="Nunito"/>
                <a:ea typeface="Nunito"/>
                <a:cs typeface="Nunito"/>
                <a:sym typeface="Nunito"/>
              </a:rPr>
              <a:t> is highly accurate and efficient, making it a popular choice for various machine learning applications.</a:t>
            </a:r>
            <a:endParaRPr sz="1350">
              <a:solidFill>
                <a:schemeClr val="dk1"/>
              </a:solidFill>
              <a:latin typeface="Nunito"/>
              <a:ea typeface="Nunito"/>
              <a:cs typeface="Nunito"/>
              <a:sym typeface="Nunito"/>
            </a:endParaRPr>
          </a:p>
          <a:p>
            <a:pPr indent="0" lvl="0" marL="0" rtl="0" algn="l">
              <a:spcBef>
                <a:spcPts val="60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cxnSp>
        <p:nvCxnSpPr>
          <p:cNvPr id="290" name="Google Shape;290;p35"/>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291" name="Google Shape;291;p35"/>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292" name="Google Shape;292;p35"/>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293" name="Google Shape;293;p35"/>
          <p:cNvSpPr txBox="1"/>
          <p:nvPr/>
        </p:nvSpPr>
        <p:spPr>
          <a:xfrm>
            <a:off x="289950" y="5045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2400">
                <a:solidFill>
                  <a:srgbClr val="660000"/>
                </a:solidFill>
                <a:latin typeface="Open Sans Medium"/>
                <a:ea typeface="Open Sans Medium"/>
                <a:cs typeface="Open Sans Medium"/>
                <a:sym typeface="Open Sans Medium"/>
              </a:rPr>
              <a:t>Conclusion and Future Scope</a:t>
            </a:r>
            <a:endParaRPr sz="2400">
              <a:solidFill>
                <a:srgbClr val="660000"/>
              </a:solidFill>
              <a:latin typeface="Open Sans Medium"/>
              <a:ea typeface="Open Sans Medium"/>
              <a:cs typeface="Open Sans Medium"/>
              <a:sym typeface="Open Sans Medium"/>
            </a:endParaRPr>
          </a:p>
        </p:txBody>
      </p:sp>
      <p:sp>
        <p:nvSpPr>
          <p:cNvPr id="294" name="Google Shape;294;p35"/>
          <p:cNvSpPr txBox="1"/>
          <p:nvPr/>
        </p:nvSpPr>
        <p:spPr>
          <a:xfrm>
            <a:off x="568175" y="844800"/>
            <a:ext cx="8246100" cy="4067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This analysis examined multiple machine learning methods for more accurately forecasting the sales data from 45 Walmart stores.</a:t>
            </a:r>
            <a:endParaRPr sz="1500">
              <a:solidFill>
                <a:srgbClr val="1C1917"/>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The performance of linear regression, random forest, gradient boosting machines, and XGBoost algorithms are compared. XGBoost emerged as the best approach with the lowest error rates and highest R2 score of 97.63%.</a:t>
            </a:r>
            <a:endParaRPr sz="1500">
              <a:solidFill>
                <a:srgbClr val="1C1917"/>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The Ensemble methods handled nonlinear sales patterns well and prevented overfitting through built-in regularization.</a:t>
            </a:r>
            <a:endParaRPr sz="1500">
              <a:solidFill>
                <a:srgbClr val="1C1917"/>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Further analysis into feature importance and effects could improve business understanding.</a:t>
            </a:r>
            <a:endParaRPr sz="1500">
              <a:solidFill>
                <a:srgbClr val="1C1917"/>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The models could also be retrained periodically using updated sales data to maintain accuracy over time.</a:t>
            </a:r>
            <a:endParaRPr sz="1500">
              <a:solidFill>
                <a:srgbClr val="1C1917"/>
              </a:solidFill>
              <a:highlight>
                <a:schemeClr val="lt1"/>
              </a:highlight>
              <a:latin typeface="Roboto"/>
              <a:ea typeface="Roboto"/>
              <a:cs typeface="Roboto"/>
              <a:sym typeface="Roboto"/>
            </a:endParaRPr>
          </a:p>
          <a:p>
            <a:pPr indent="-323850" lvl="0" marL="457200" rtl="0" algn="l">
              <a:lnSpc>
                <a:spcPct val="115000"/>
              </a:lnSpc>
              <a:spcBef>
                <a:spcPts val="0"/>
              </a:spcBef>
              <a:spcAft>
                <a:spcPts val="0"/>
              </a:spcAft>
              <a:buClr>
                <a:srgbClr val="1C1917"/>
              </a:buClr>
              <a:buSzPts val="1500"/>
              <a:buFont typeface="Roboto"/>
              <a:buChar char="●"/>
            </a:pPr>
            <a:r>
              <a:rPr lang="en" sz="1500">
                <a:solidFill>
                  <a:srgbClr val="1C1917"/>
                </a:solidFill>
                <a:highlight>
                  <a:schemeClr val="lt1"/>
                </a:highlight>
                <a:latin typeface="Roboto"/>
                <a:ea typeface="Roboto"/>
                <a:cs typeface="Roboto"/>
                <a:sym typeface="Roboto"/>
              </a:rPr>
              <a:t>Integration of these forecasts into inventory management and supply chain systems would fully realize their business value</a:t>
            </a:r>
            <a:endParaRPr sz="1350">
              <a:solidFill>
                <a:schemeClr val="dk1"/>
              </a:solidFill>
              <a:latin typeface="Nunito"/>
              <a:ea typeface="Nunito"/>
              <a:cs typeface="Nunito"/>
              <a:sym typeface="Nunito"/>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311700" y="3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00">
                <a:solidFill>
                  <a:srgbClr val="660000"/>
                </a:solidFill>
                <a:latin typeface="Open Sans Medium"/>
                <a:ea typeface="Open Sans Medium"/>
                <a:cs typeface="Open Sans Medium"/>
                <a:sym typeface="Open Sans Medium"/>
              </a:rPr>
              <a:t>Tableau Dashboard</a:t>
            </a:r>
            <a:endParaRPr/>
          </a:p>
        </p:txBody>
      </p:sp>
      <p:pic>
        <p:nvPicPr>
          <p:cNvPr id="300" name="Google Shape;300;p36"/>
          <p:cNvPicPr preferRelativeResize="0"/>
          <p:nvPr/>
        </p:nvPicPr>
        <p:blipFill>
          <a:blip r:embed="rId3">
            <a:alphaModFix/>
          </a:blip>
          <a:stretch>
            <a:fillRect/>
          </a:stretch>
        </p:blipFill>
        <p:spPr>
          <a:xfrm>
            <a:off x="248200" y="853347"/>
            <a:ext cx="8520602" cy="4181252"/>
          </a:xfrm>
          <a:prstGeom prst="rect">
            <a:avLst/>
          </a:prstGeom>
          <a:noFill/>
          <a:ln>
            <a:noFill/>
          </a:ln>
        </p:spPr>
      </p:pic>
      <p:sp>
        <p:nvSpPr>
          <p:cNvPr id="301" name="Google Shape;301;p36"/>
          <p:cNvSpPr txBox="1"/>
          <p:nvPr/>
        </p:nvSpPr>
        <p:spPr>
          <a:xfrm>
            <a:off x="3780350" y="184050"/>
            <a:ext cx="4182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A64D79"/>
                </a:solidFill>
                <a:hlinkClick r:id="rId4">
                  <a:extLst>
                    <a:ext uri="{A12FA001-AC4F-418D-AE19-62706E023703}">
                      <ahyp:hlinkClr val="tx"/>
                    </a:ext>
                  </a:extLst>
                </a:hlinkClick>
              </a:rPr>
              <a:t>Walmart Dataset Dashboard</a:t>
            </a:r>
            <a:endParaRPr>
              <a:solidFill>
                <a:srgbClr val="A64D79"/>
              </a:solidFill>
            </a:endParaRPr>
          </a:p>
          <a:p>
            <a:pPr indent="0" lvl="0" marL="0" rtl="0" algn="l">
              <a:spcBef>
                <a:spcPts val="0"/>
              </a:spcBef>
              <a:spcAft>
                <a:spcPts val="0"/>
              </a:spcAft>
              <a:buNone/>
            </a:pPr>
            <a:r>
              <a:t/>
            </a:r>
            <a:endParaRPr sz="10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07" name="Google Shape;30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00" u="sng">
                <a:solidFill>
                  <a:schemeClr val="hlink"/>
                </a:solidFill>
                <a:hlinkClick r:id="rId3"/>
              </a:rPr>
              <a:t>https://www.google.com/imgres?imgurl=https%3A%2F%2Fmiro.medium.com%2Fv2%2Fresize%3Afit%3A560%2F1*85QHtH-49U7ozPpmA5cAaw.png&amp;tbnid=lItU_AQMxMMBuM&amp;vet=10CAwQxiAoBWoXChMIsNKTg9viggMVAAAAAB0AAAAAEAY..i&amp;imgrefurl=https%3A%2F%2Fmedium.com%2Fanalytics-vidhya%2Fwhat-is-gradient-boosting-how-is-it-different-from-ada-boost-296f055ecacd&amp;docid=QUrBBPfy8RqHpM&amp;w=560&amp;h=309&amp;itg=1&amp;q=gradient%20boost%20vs%20xgboost&amp;ved=0CAwQxiAoBWoXChMIsNKTg9viggMVAAAAAB0AAAAAEAY#imgrc=lItU_AQMxMMBuM&amp;imgdii=3k8QU1bP4Qx43M</a:t>
            </a:r>
            <a:endParaRPr sz="1000"/>
          </a:p>
          <a:p>
            <a:pPr indent="0" lvl="0" marL="0" rtl="0" algn="l">
              <a:spcBef>
                <a:spcPts val="1200"/>
              </a:spcBef>
              <a:spcAft>
                <a:spcPts val="0"/>
              </a:spcAft>
              <a:buNone/>
            </a:pPr>
            <a:r>
              <a:rPr lang="en" sz="1000" u="sng">
                <a:solidFill>
                  <a:schemeClr val="hlink"/>
                </a:solidFill>
                <a:hlinkClick r:id="rId4"/>
              </a:rPr>
              <a:t>https://suboptimal.wiki/explanation/mse/</a:t>
            </a:r>
            <a:endParaRPr sz="1000"/>
          </a:p>
          <a:p>
            <a:pPr indent="0" lvl="0" marL="0" rtl="0" algn="l">
              <a:spcBef>
                <a:spcPts val="1200"/>
              </a:spcBef>
              <a:spcAft>
                <a:spcPts val="0"/>
              </a:spcAft>
              <a:buNone/>
            </a:pPr>
            <a:r>
              <a:rPr lang="en" sz="1000" u="sng">
                <a:solidFill>
                  <a:schemeClr val="hlink"/>
                </a:solidFill>
                <a:hlinkClick r:id="rId5"/>
              </a:rPr>
              <a:t>https://medium.com/@polanitzer/the-minimum-mean-absolute-error-mae-challenge-928dc081f031</a:t>
            </a:r>
            <a:endParaRPr sz="1000"/>
          </a:p>
          <a:p>
            <a:pPr indent="0" lvl="0" marL="0" rtl="0" algn="l">
              <a:spcBef>
                <a:spcPts val="1200"/>
              </a:spcBef>
              <a:spcAft>
                <a:spcPts val="0"/>
              </a:spcAft>
              <a:buNone/>
            </a:pPr>
            <a:r>
              <a:rPr lang="en" sz="1000" u="sng">
                <a:solidFill>
                  <a:schemeClr val="hlink"/>
                </a:solidFill>
                <a:hlinkClick r:id="rId6"/>
              </a:rPr>
              <a:t>https://www.geeksforgeeks.org/ml-r-squared-in-regression-analysis/</a:t>
            </a:r>
            <a:endParaRPr sz="1000"/>
          </a:p>
          <a:p>
            <a:pPr indent="0" lvl="0" marL="0" rtl="0" algn="l">
              <a:spcBef>
                <a:spcPts val="1200"/>
              </a:spcBef>
              <a:spcAft>
                <a:spcPts val="0"/>
              </a:spcAft>
              <a:buNone/>
            </a:pPr>
            <a:r>
              <a:rPr lang="en" sz="1000" u="sng">
                <a:solidFill>
                  <a:schemeClr val="hlink"/>
                </a:solidFill>
                <a:hlinkClick r:id="rId7"/>
              </a:rPr>
              <a:t>https://www.google.com/url?sa=i&amp;url=https%3A%2F%2Fwww.kaggle.com%2Fdatasets%2Frutuspatel%2Fretail-analysis-with-walmart-sales-data&amp;psig=AOvVaw2DDHX80o80_8kzcODaj0XB&amp;ust=1701210680465000&amp;source=images&amp;cd=vfe&amp;opi=89978449&amp;ved=0CBEQjRxqFwoTCKjzuOSd5YIDFQAAAAAdAAAAABA0</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1200"/>
              </a:spcAft>
              <a:buNone/>
            </a:pPr>
            <a:r>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cxnSp>
        <p:nvCxnSpPr>
          <p:cNvPr id="312" name="Google Shape;312;p38"/>
          <p:cNvCxnSpPr/>
          <p:nvPr/>
        </p:nvCxnSpPr>
        <p:spPr>
          <a:xfrm>
            <a:off x="387075" y="4874725"/>
            <a:ext cx="8505900" cy="21300"/>
          </a:xfrm>
          <a:prstGeom prst="straightConnector1">
            <a:avLst/>
          </a:prstGeom>
          <a:noFill/>
          <a:ln cap="flat" cmpd="sng" w="19050">
            <a:solidFill>
              <a:srgbClr val="ED7D31"/>
            </a:solidFill>
            <a:prstDash val="solid"/>
            <a:miter lim="8000"/>
            <a:headEnd len="sm" w="sm" type="none"/>
            <a:tailEnd len="sm" w="sm" type="none"/>
          </a:ln>
        </p:spPr>
      </p:cxnSp>
      <p:sp>
        <p:nvSpPr>
          <p:cNvPr id="313" name="Google Shape;313;p38"/>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314" name="Google Shape;314;p38"/>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315" name="Google Shape;315;p38"/>
          <p:cNvSpPr txBox="1"/>
          <p:nvPr/>
        </p:nvSpPr>
        <p:spPr>
          <a:xfrm>
            <a:off x="289950" y="5045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t/>
            </a:r>
            <a:endParaRPr sz="2400">
              <a:solidFill>
                <a:srgbClr val="660000"/>
              </a:solidFill>
              <a:latin typeface="Open Sans Medium"/>
              <a:ea typeface="Open Sans Medium"/>
              <a:cs typeface="Open Sans Medium"/>
              <a:sym typeface="Open Sans Medium"/>
            </a:endParaRPr>
          </a:p>
        </p:txBody>
      </p:sp>
      <p:sp>
        <p:nvSpPr>
          <p:cNvPr id="316" name="Google Shape;316;p38"/>
          <p:cNvSpPr txBox="1"/>
          <p:nvPr/>
        </p:nvSpPr>
        <p:spPr>
          <a:xfrm>
            <a:off x="568175" y="844800"/>
            <a:ext cx="8246100" cy="854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chemeClr val="dk1"/>
              </a:solidFill>
              <a:latin typeface="Nunito"/>
              <a:ea typeface="Nunito"/>
              <a:cs typeface="Nunito"/>
              <a:sym typeface="Nunito"/>
            </a:endParaRPr>
          </a:p>
          <a:p>
            <a:pPr indent="0" lvl="0" marL="0" rtl="0" algn="l">
              <a:spcBef>
                <a:spcPts val="1200"/>
              </a:spcBef>
              <a:spcAft>
                <a:spcPts val="0"/>
              </a:spcAft>
              <a:buNone/>
            </a:pPr>
            <a:r>
              <a:t/>
            </a:r>
            <a:endParaRPr sz="1800">
              <a:solidFill>
                <a:schemeClr val="dk2"/>
              </a:solidFill>
            </a:endParaRPr>
          </a:p>
        </p:txBody>
      </p:sp>
      <p:sp>
        <p:nvSpPr>
          <p:cNvPr id="317" name="Google Shape;317;p38"/>
          <p:cNvSpPr txBox="1"/>
          <p:nvPr/>
        </p:nvSpPr>
        <p:spPr>
          <a:xfrm>
            <a:off x="3376200" y="1409775"/>
            <a:ext cx="2710200" cy="1989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500">
                <a:solidFill>
                  <a:srgbClr val="660000"/>
                </a:solidFill>
                <a:latin typeface="Open Sans Medium"/>
                <a:ea typeface="Open Sans Medium"/>
                <a:cs typeface="Open Sans Medium"/>
                <a:sym typeface="Open Sans Medium"/>
              </a:rPr>
              <a:t>Thank You </a:t>
            </a:r>
            <a:endParaRPr sz="3500">
              <a:solidFill>
                <a:srgbClr val="660000"/>
              </a:solidFill>
              <a:latin typeface="Open Sans Medium"/>
              <a:ea typeface="Open Sans Medium"/>
              <a:cs typeface="Open Sans Medium"/>
              <a:sym typeface="Open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cxnSp>
        <p:nvCxnSpPr>
          <p:cNvPr id="71" name="Google Shape;71;p15"/>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72" name="Google Shape;72;p15"/>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73" name="Google Shape;73;p15"/>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74" name="Google Shape;74;p15"/>
          <p:cNvSpPr txBox="1"/>
          <p:nvPr/>
        </p:nvSpPr>
        <p:spPr>
          <a:xfrm>
            <a:off x="257425" y="26700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Dataset</a:t>
            </a:r>
            <a:endParaRPr sz="3100">
              <a:solidFill>
                <a:srgbClr val="660000"/>
              </a:solidFill>
              <a:latin typeface="Open Sans Medium"/>
              <a:ea typeface="Open Sans Medium"/>
              <a:cs typeface="Open Sans Medium"/>
              <a:sym typeface="Open Sans Medium"/>
            </a:endParaRPr>
          </a:p>
        </p:txBody>
      </p:sp>
      <p:sp>
        <p:nvSpPr>
          <p:cNvPr id="75" name="Google Shape;75;p15"/>
          <p:cNvSpPr txBox="1"/>
          <p:nvPr/>
        </p:nvSpPr>
        <p:spPr>
          <a:xfrm>
            <a:off x="257425" y="804597"/>
            <a:ext cx="8025900" cy="4597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595959"/>
              </a:buClr>
              <a:buSzPts val="1600"/>
              <a:buChar char="●"/>
            </a:pPr>
            <a:r>
              <a:rPr lang="en" sz="1600">
                <a:solidFill>
                  <a:srgbClr val="595959"/>
                </a:solidFill>
              </a:rPr>
              <a:t>Data Source - K</a:t>
            </a:r>
            <a:r>
              <a:rPr lang="en" sz="1600">
                <a:solidFill>
                  <a:srgbClr val="595959"/>
                </a:solidFill>
              </a:rPr>
              <a:t>aggl</a:t>
            </a:r>
            <a:r>
              <a:rPr lang="en" sz="1600">
                <a:solidFill>
                  <a:srgbClr val="595959"/>
                </a:solidFill>
              </a:rPr>
              <a:t>e</a:t>
            </a:r>
            <a:endParaRPr sz="1600">
              <a:solidFill>
                <a:srgbClr val="595959"/>
              </a:solidFill>
            </a:endParaRPr>
          </a:p>
          <a:p>
            <a:pPr indent="-330200" lvl="0" marL="457200" rtl="0" algn="l">
              <a:spcBef>
                <a:spcPts val="0"/>
              </a:spcBef>
              <a:spcAft>
                <a:spcPts val="0"/>
              </a:spcAft>
              <a:buClr>
                <a:srgbClr val="595959"/>
              </a:buClr>
              <a:buSzPts val="1600"/>
              <a:buChar char="●"/>
            </a:pPr>
            <a:r>
              <a:rPr lang="en" sz="1600">
                <a:solidFill>
                  <a:schemeClr val="dk2"/>
                </a:solidFill>
              </a:rPr>
              <a:t>Consists of 3 files that are merged into a single dataframe</a:t>
            </a:r>
            <a:endParaRPr sz="1600">
              <a:solidFill>
                <a:schemeClr val="dk2"/>
              </a:solidFill>
            </a:endParaRPr>
          </a:p>
          <a:p>
            <a:pPr indent="0" lvl="0" marL="0" rtl="0" algn="l">
              <a:spcBef>
                <a:spcPts val="0"/>
              </a:spcBef>
              <a:spcAft>
                <a:spcPts val="0"/>
              </a:spcAft>
              <a:buNone/>
            </a:pPr>
            <a:r>
              <a:rPr lang="en" sz="1600">
                <a:solidFill>
                  <a:schemeClr val="dk2"/>
                </a:solidFill>
              </a:rPr>
              <a:t>        </a:t>
            </a:r>
            <a:endParaRPr sz="1600">
              <a:solidFill>
                <a:schemeClr val="dk2"/>
              </a:solidFill>
            </a:endParaRPr>
          </a:p>
          <a:p>
            <a:pPr indent="0" lvl="0" marL="0" rtl="0" algn="l">
              <a:spcBef>
                <a:spcPts val="0"/>
              </a:spcBef>
              <a:spcAft>
                <a:spcPts val="0"/>
              </a:spcAft>
              <a:buNone/>
            </a:pPr>
            <a:r>
              <a:rPr lang="en" sz="1600">
                <a:solidFill>
                  <a:schemeClr val="dk2"/>
                </a:solidFill>
              </a:rPr>
              <a:t>      </a:t>
            </a:r>
            <a:r>
              <a:rPr b="1" lang="en" sz="1600">
                <a:solidFill>
                  <a:schemeClr val="dk1"/>
                </a:solidFill>
              </a:rPr>
              <a:t>Stores Data</a:t>
            </a:r>
            <a:r>
              <a:rPr lang="en" sz="1600">
                <a:solidFill>
                  <a:schemeClr val="dk1"/>
                </a:solidFill>
              </a:rPr>
              <a:t> </a:t>
            </a:r>
            <a:r>
              <a:rPr lang="en" sz="1600">
                <a:solidFill>
                  <a:schemeClr val="dk2"/>
                </a:solidFill>
              </a:rPr>
              <a:t>                    </a:t>
            </a:r>
            <a:r>
              <a:rPr b="1" lang="en" sz="1600">
                <a:solidFill>
                  <a:schemeClr val="dk1"/>
                </a:solidFill>
              </a:rPr>
              <a:t>Departments Data </a:t>
            </a:r>
            <a:r>
              <a:rPr lang="en" sz="1600">
                <a:solidFill>
                  <a:schemeClr val="dk2"/>
                </a:solidFill>
              </a:rPr>
              <a:t>                           </a:t>
            </a:r>
            <a:r>
              <a:rPr b="1" lang="en" sz="1600">
                <a:solidFill>
                  <a:schemeClr val="dk1"/>
                </a:solidFill>
              </a:rPr>
              <a:t>Sales data</a:t>
            </a:r>
            <a:endParaRPr b="1" sz="1600">
              <a:solidFill>
                <a:schemeClr val="dk1"/>
              </a:solidFill>
            </a:endParaRPr>
          </a:p>
          <a:p>
            <a:pPr indent="0" lvl="0" marL="0" rtl="0" algn="l">
              <a:spcBef>
                <a:spcPts val="0"/>
              </a:spcBef>
              <a:spcAft>
                <a:spcPts val="0"/>
              </a:spcAft>
              <a:buNone/>
            </a:pPr>
            <a:r>
              <a:t/>
            </a:r>
            <a:endParaRPr sz="1600">
              <a:solidFill>
                <a:schemeClr val="dk2"/>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   Data Shape (45, 3)                 Data Shape (421570, 5)   </a:t>
            </a:r>
            <a:r>
              <a:rPr lang="en" sz="1050">
                <a:solidFill>
                  <a:schemeClr val="dk1"/>
                </a:solidFill>
                <a:highlight>
                  <a:srgbClr val="FFFFFF"/>
                </a:highlight>
              </a:rPr>
              <a:t>                                  </a:t>
            </a:r>
            <a:r>
              <a:rPr lang="en">
                <a:solidFill>
                  <a:schemeClr val="dk1"/>
                </a:solidFill>
                <a:highlight>
                  <a:schemeClr val="lt1"/>
                </a:highlight>
              </a:rPr>
              <a:t>Data Shape (</a:t>
            </a:r>
            <a:r>
              <a:rPr lang="en">
                <a:solidFill>
                  <a:schemeClr val="dk1"/>
                </a:solidFill>
                <a:highlight>
                  <a:srgbClr val="FFFFFF"/>
                </a:highlight>
              </a:rPr>
              <a:t>8190, 12)</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2837775" y="1938950"/>
            <a:ext cx="2362200" cy="1504950"/>
          </a:xfrm>
          <a:prstGeom prst="rect">
            <a:avLst/>
          </a:prstGeom>
          <a:noFill/>
          <a:ln>
            <a:noFill/>
          </a:ln>
        </p:spPr>
      </p:pic>
      <p:pic>
        <p:nvPicPr>
          <p:cNvPr id="77" name="Google Shape;77;p15"/>
          <p:cNvPicPr preferRelativeResize="0"/>
          <p:nvPr/>
        </p:nvPicPr>
        <p:blipFill>
          <a:blip r:embed="rId4">
            <a:alphaModFix/>
          </a:blip>
          <a:stretch>
            <a:fillRect/>
          </a:stretch>
        </p:blipFill>
        <p:spPr>
          <a:xfrm>
            <a:off x="554550" y="1938938"/>
            <a:ext cx="1676400" cy="971550"/>
          </a:xfrm>
          <a:prstGeom prst="rect">
            <a:avLst/>
          </a:prstGeom>
          <a:noFill/>
          <a:ln>
            <a:noFill/>
          </a:ln>
        </p:spPr>
      </p:pic>
      <p:pic>
        <p:nvPicPr>
          <p:cNvPr id="78" name="Google Shape;78;p15"/>
          <p:cNvPicPr preferRelativeResize="0"/>
          <p:nvPr/>
        </p:nvPicPr>
        <p:blipFill>
          <a:blip r:embed="rId5">
            <a:alphaModFix/>
          </a:blip>
          <a:stretch>
            <a:fillRect/>
          </a:stretch>
        </p:blipFill>
        <p:spPr>
          <a:xfrm>
            <a:off x="5806825" y="1938950"/>
            <a:ext cx="2476500" cy="2397375"/>
          </a:xfrm>
          <a:prstGeom prst="rect">
            <a:avLst/>
          </a:prstGeom>
          <a:noFill/>
          <a:ln>
            <a:noFill/>
          </a:ln>
        </p:spPr>
      </p:pic>
      <p:cxnSp>
        <p:nvCxnSpPr>
          <p:cNvPr id="79" name="Google Shape;79;p15"/>
          <p:cNvCxnSpPr/>
          <p:nvPr/>
        </p:nvCxnSpPr>
        <p:spPr>
          <a:xfrm flipH="1">
            <a:off x="2393075" y="1938950"/>
            <a:ext cx="21000" cy="2698800"/>
          </a:xfrm>
          <a:prstGeom prst="straightConnector1">
            <a:avLst/>
          </a:prstGeom>
          <a:noFill/>
          <a:ln cap="flat" cmpd="sng" w="9525">
            <a:solidFill>
              <a:schemeClr val="dk2"/>
            </a:solidFill>
            <a:prstDash val="solid"/>
            <a:round/>
            <a:headEnd len="med" w="med" type="none"/>
            <a:tailEnd len="med" w="med" type="none"/>
          </a:ln>
        </p:spPr>
      </p:cxnSp>
      <p:cxnSp>
        <p:nvCxnSpPr>
          <p:cNvPr id="80" name="Google Shape;80;p15"/>
          <p:cNvCxnSpPr/>
          <p:nvPr/>
        </p:nvCxnSpPr>
        <p:spPr>
          <a:xfrm flipH="1">
            <a:off x="5402975" y="2091900"/>
            <a:ext cx="21000" cy="26988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5"/>
          <p:cNvSpPr txBox="1"/>
          <p:nvPr/>
        </p:nvSpPr>
        <p:spPr>
          <a:xfrm>
            <a:off x="5743325" y="4393325"/>
            <a:ext cx="2423700" cy="3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Data Shape (8190, 12)</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cxnSp>
        <p:nvCxnSpPr>
          <p:cNvPr id="86" name="Google Shape;86;p16"/>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87" name="Google Shape;87;p16"/>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88" name="Google Shape;88;p16"/>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89" name="Google Shape;89;p16"/>
          <p:cNvSpPr txBox="1"/>
          <p:nvPr/>
        </p:nvSpPr>
        <p:spPr>
          <a:xfrm>
            <a:off x="257425" y="267000"/>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Dataset </a:t>
            </a:r>
            <a:r>
              <a:rPr lang="en" sz="2200">
                <a:solidFill>
                  <a:srgbClr val="660000"/>
                </a:solidFill>
                <a:latin typeface="Open Sans Medium"/>
                <a:ea typeface="Open Sans Medium"/>
                <a:cs typeface="Open Sans Medium"/>
                <a:sym typeface="Open Sans Medium"/>
              </a:rPr>
              <a:t>(Statistics of dataset)</a:t>
            </a:r>
            <a:endParaRPr sz="2200">
              <a:solidFill>
                <a:srgbClr val="660000"/>
              </a:solidFill>
              <a:latin typeface="Open Sans Medium"/>
              <a:ea typeface="Open Sans Medium"/>
              <a:cs typeface="Open Sans Medium"/>
              <a:sym typeface="Open Sans Medium"/>
            </a:endParaRPr>
          </a:p>
        </p:txBody>
      </p:sp>
      <p:pic>
        <p:nvPicPr>
          <p:cNvPr id="90" name="Google Shape;90;p16"/>
          <p:cNvPicPr preferRelativeResize="0"/>
          <p:nvPr/>
        </p:nvPicPr>
        <p:blipFill>
          <a:blip r:embed="rId3">
            <a:alphaModFix/>
          </a:blip>
          <a:stretch>
            <a:fillRect/>
          </a:stretch>
        </p:blipFill>
        <p:spPr>
          <a:xfrm>
            <a:off x="119150" y="1166350"/>
            <a:ext cx="8664050" cy="3100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cxnSp>
        <p:nvCxnSpPr>
          <p:cNvPr id="95" name="Google Shape;95;p17"/>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96" name="Google Shape;96;p17"/>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97" name="Google Shape;97;p17"/>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98" name="Google Shape;98;p17"/>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Data Exploration</a:t>
            </a:r>
            <a:endParaRPr sz="3100">
              <a:solidFill>
                <a:srgbClr val="660000"/>
              </a:solidFill>
              <a:latin typeface="Open Sans Medium"/>
              <a:ea typeface="Open Sans Medium"/>
              <a:cs typeface="Open Sans Medium"/>
              <a:sym typeface="Open Sans Medium"/>
            </a:endParaRPr>
          </a:p>
        </p:txBody>
      </p:sp>
      <p:sp>
        <p:nvSpPr>
          <p:cNvPr id="99" name="Google Shape;99;p17"/>
          <p:cNvSpPr txBox="1"/>
          <p:nvPr/>
        </p:nvSpPr>
        <p:spPr>
          <a:xfrm>
            <a:off x="417425" y="776275"/>
            <a:ext cx="8025900" cy="233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a:t>Duplicate Values : 0</a:t>
            </a:r>
            <a:endParaRPr b="1"/>
          </a:p>
          <a:p>
            <a:pPr indent="0" lvl="0" marL="0" rtl="0" algn="l">
              <a:lnSpc>
                <a:spcPct val="200000"/>
              </a:lnSpc>
              <a:spcBef>
                <a:spcPts val="0"/>
              </a:spcBef>
              <a:spcAft>
                <a:spcPts val="0"/>
              </a:spcAft>
              <a:buNone/>
            </a:pPr>
            <a:r>
              <a:rPr b="1" lang="en"/>
              <a:t>Missing values :</a:t>
            </a:r>
            <a:endParaRPr b="1"/>
          </a:p>
          <a:p>
            <a:pPr indent="0" lvl="0" marL="0" rtl="0" algn="l">
              <a:lnSpc>
                <a:spcPct val="200000"/>
              </a:lnSpc>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0" name="Google Shape;100;p17"/>
          <p:cNvPicPr preferRelativeResize="0"/>
          <p:nvPr/>
        </p:nvPicPr>
        <p:blipFill>
          <a:blip r:embed="rId3">
            <a:alphaModFix/>
          </a:blip>
          <a:stretch>
            <a:fillRect/>
          </a:stretch>
        </p:blipFill>
        <p:spPr>
          <a:xfrm>
            <a:off x="5956150" y="1184888"/>
            <a:ext cx="2381250" cy="3571875"/>
          </a:xfrm>
          <a:prstGeom prst="rect">
            <a:avLst/>
          </a:prstGeom>
          <a:noFill/>
          <a:ln cap="flat" cmpd="sng" w="9525">
            <a:solidFill>
              <a:schemeClr val="dk1"/>
            </a:solidFill>
            <a:prstDash val="solid"/>
            <a:round/>
            <a:headEnd len="sm" w="sm" type="none"/>
            <a:tailEnd len="sm" w="sm" type="none"/>
          </a:ln>
        </p:spPr>
      </p:pic>
      <p:pic>
        <p:nvPicPr>
          <p:cNvPr id="101" name="Google Shape;101;p17"/>
          <p:cNvPicPr preferRelativeResize="0"/>
          <p:nvPr/>
        </p:nvPicPr>
        <p:blipFill rotWithShape="1">
          <a:blip r:embed="rId4">
            <a:alphaModFix/>
          </a:blip>
          <a:srcRect b="0" l="0" r="0" t="12418"/>
          <a:stretch/>
        </p:blipFill>
        <p:spPr>
          <a:xfrm>
            <a:off x="487825" y="1452100"/>
            <a:ext cx="5351750" cy="3196176"/>
          </a:xfrm>
          <a:prstGeom prst="rect">
            <a:avLst/>
          </a:prstGeom>
          <a:noFill/>
          <a:ln>
            <a:noFill/>
          </a:ln>
        </p:spPr>
      </p:pic>
      <p:sp>
        <p:nvSpPr>
          <p:cNvPr id="102" name="Google Shape;102;p17"/>
          <p:cNvSpPr txBox="1"/>
          <p:nvPr/>
        </p:nvSpPr>
        <p:spPr>
          <a:xfrm>
            <a:off x="5970000" y="806525"/>
            <a:ext cx="2473200" cy="20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Unique values:</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cxnSp>
        <p:nvCxnSpPr>
          <p:cNvPr id="107" name="Google Shape;107;p18"/>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08" name="Google Shape;108;p18"/>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09" name="Google Shape;109;p18"/>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10" name="Google Shape;110;p18"/>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Exploratory Data An</a:t>
            </a:r>
            <a:r>
              <a:rPr lang="en" sz="3100">
                <a:solidFill>
                  <a:srgbClr val="660000"/>
                </a:solidFill>
                <a:latin typeface="Open Sans Medium"/>
                <a:ea typeface="Open Sans Medium"/>
                <a:cs typeface="Open Sans Medium"/>
                <a:sym typeface="Open Sans Medium"/>
              </a:rPr>
              <a:t>al</a:t>
            </a:r>
            <a:r>
              <a:rPr lang="en" sz="3100">
                <a:solidFill>
                  <a:srgbClr val="660000"/>
                </a:solidFill>
                <a:latin typeface="Open Sans Medium"/>
                <a:ea typeface="Open Sans Medium"/>
                <a:cs typeface="Open Sans Medium"/>
                <a:sym typeface="Open Sans Medium"/>
              </a:rPr>
              <a:t>ysis</a:t>
            </a:r>
            <a:endParaRPr sz="1732">
              <a:solidFill>
                <a:srgbClr val="660000"/>
              </a:solidFill>
              <a:latin typeface="Open Sans Medium"/>
              <a:ea typeface="Open Sans Medium"/>
              <a:cs typeface="Open Sans Medium"/>
              <a:sym typeface="Open Sans Medium"/>
            </a:endParaRPr>
          </a:p>
        </p:txBody>
      </p:sp>
      <p:sp>
        <p:nvSpPr>
          <p:cNvPr id="111" name="Google Shape;111;p18"/>
          <p:cNvSpPr txBox="1"/>
          <p:nvPr/>
        </p:nvSpPr>
        <p:spPr>
          <a:xfrm>
            <a:off x="417438" y="691600"/>
            <a:ext cx="4220700" cy="81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50">
                <a:solidFill>
                  <a:schemeClr val="dk1"/>
                </a:solidFill>
              </a:rPr>
              <a:t>Histogram for Numerical Features</a:t>
            </a:r>
            <a:endParaRPr b="1" sz="1250">
              <a:solidFill>
                <a:schemeClr val="dk1"/>
              </a:solidFill>
            </a:endParaRPr>
          </a:p>
          <a:p>
            <a:pPr indent="0" lvl="0" marL="0" rtl="0" algn="l">
              <a:spcBef>
                <a:spcPts val="1500"/>
              </a:spcBef>
              <a:spcAft>
                <a:spcPts val="0"/>
              </a:spcAft>
              <a:buNone/>
            </a:pPr>
            <a:r>
              <a:t/>
            </a:r>
            <a:endParaRPr/>
          </a:p>
        </p:txBody>
      </p:sp>
      <p:pic>
        <p:nvPicPr>
          <p:cNvPr id="112" name="Google Shape;112;p18"/>
          <p:cNvPicPr preferRelativeResize="0"/>
          <p:nvPr/>
        </p:nvPicPr>
        <p:blipFill>
          <a:blip r:embed="rId3">
            <a:alphaModFix/>
          </a:blip>
          <a:stretch>
            <a:fillRect/>
          </a:stretch>
        </p:blipFill>
        <p:spPr>
          <a:xfrm>
            <a:off x="417450" y="1205375"/>
            <a:ext cx="4532100" cy="2292525"/>
          </a:xfrm>
          <a:prstGeom prst="rect">
            <a:avLst/>
          </a:prstGeom>
          <a:noFill/>
          <a:ln>
            <a:noFill/>
          </a:ln>
        </p:spPr>
      </p:pic>
      <p:pic>
        <p:nvPicPr>
          <p:cNvPr id="113" name="Google Shape;113;p18"/>
          <p:cNvPicPr preferRelativeResize="0"/>
          <p:nvPr/>
        </p:nvPicPr>
        <p:blipFill>
          <a:blip r:embed="rId4">
            <a:alphaModFix/>
          </a:blip>
          <a:stretch>
            <a:fillRect/>
          </a:stretch>
        </p:blipFill>
        <p:spPr>
          <a:xfrm>
            <a:off x="5099550" y="928675"/>
            <a:ext cx="3892049" cy="3804300"/>
          </a:xfrm>
          <a:prstGeom prst="rect">
            <a:avLst/>
          </a:prstGeom>
          <a:noFill/>
          <a:ln>
            <a:noFill/>
          </a:ln>
        </p:spPr>
      </p:pic>
      <p:sp>
        <p:nvSpPr>
          <p:cNvPr id="114" name="Google Shape;114;p18"/>
          <p:cNvSpPr txBox="1"/>
          <p:nvPr/>
        </p:nvSpPr>
        <p:spPr>
          <a:xfrm>
            <a:off x="387075" y="3497900"/>
            <a:ext cx="4532100" cy="1284900"/>
          </a:xfrm>
          <a:prstGeom prst="rect">
            <a:avLst/>
          </a:prstGeom>
          <a:noFill/>
          <a:ln>
            <a:noFill/>
          </a:ln>
        </p:spPr>
        <p:txBody>
          <a:bodyPr anchorCtr="0" anchor="t" bIns="91425" lIns="91425" spcFirstLastPara="1" rIns="91425" wrap="square" tIns="91425">
            <a:noAutofit/>
          </a:bodyPr>
          <a:lstStyle/>
          <a:p>
            <a:pPr indent="-301625" lvl="0" marL="457200" rtl="0" algn="l">
              <a:lnSpc>
                <a:spcPct val="115000"/>
              </a:lnSpc>
              <a:spcBef>
                <a:spcPts val="1200"/>
              </a:spcBef>
              <a:spcAft>
                <a:spcPts val="0"/>
              </a:spcAft>
              <a:buClr>
                <a:schemeClr val="dk1"/>
              </a:buClr>
              <a:buSzPts val="1150"/>
              <a:buChar char="●"/>
            </a:pPr>
            <a:r>
              <a:rPr lang="en" sz="1150">
                <a:solidFill>
                  <a:schemeClr val="dk1"/>
                </a:solidFill>
              </a:rPr>
              <a:t>The distribution of Weekly_Sales is right skewed, this is normal because the weekly sales may be high in some time.</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Temperature and Unemployment have normal distribution.</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 sz="1150">
                <a:solidFill>
                  <a:schemeClr val="dk1"/>
                </a:solidFill>
              </a:rPr>
              <a:t>CPI and Fuel_Price have bimodal distribution.</a:t>
            </a:r>
            <a:endParaRPr sz="19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cxnSp>
        <p:nvCxnSpPr>
          <p:cNvPr id="119" name="Google Shape;119;p19"/>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20" name="Google Shape;120;p19"/>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21" name="Google Shape;121;p19"/>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22" name="Google Shape;122;p19"/>
          <p:cNvSpPr txBox="1"/>
          <p:nvPr/>
        </p:nvSpPr>
        <p:spPr>
          <a:xfrm>
            <a:off x="315200" y="238675"/>
            <a:ext cx="8128200" cy="537600"/>
          </a:xfrm>
          <a:prstGeom prst="rect">
            <a:avLst/>
          </a:prstGeom>
          <a:noFill/>
          <a:ln>
            <a:noFill/>
          </a:ln>
        </p:spPr>
        <p:txBody>
          <a:bodyPr anchorCtr="0" anchor="ctr" bIns="34275" lIns="34275" spcFirstLastPara="1" rIns="34275" wrap="square" tIns="34275">
            <a:normAutofit fontScale="92500"/>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Exploratory Data Analysis </a:t>
            </a:r>
            <a:r>
              <a:rPr lang="en" sz="2235">
                <a:solidFill>
                  <a:srgbClr val="660000"/>
                </a:solidFill>
                <a:latin typeface="Open Sans Medium"/>
                <a:ea typeface="Open Sans Medium"/>
                <a:cs typeface="Open Sans Medium"/>
                <a:sym typeface="Open Sans Medium"/>
              </a:rPr>
              <a:t>(</a:t>
            </a:r>
            <a:r>
              <a:rPr lang="en" sz="1537">
                <a:solidFill>
                  <a:srgbClr val="660000"/>
                </a:solidFill>
                <a:latin typeface="Open Sans Medium"/>
                <a:ea typeface="Open Sans Medium"/>
                <a:cs typeface="Open Sans Medium"/>
                <a:sym typeface="Open Sans Medium"/>
              </a:rPr>
              <a:t>Count Plot For Categorical F</a:t>
            </a:r>
            <a:r>
              <a:rPr lang="en" sz="1537">
                <a:solidFill>
                  <a:srgbClr val="660000"/>
                </a:solidFill>
                <a:latin typeface="Open Sans Medium"/>
                <a:ea typeface="Open Sans Medium"/>
                <a:cs typeface="Open Sans Medium"/>
                <a:sym typeface="Open Sans Medium"/>
              </a:rPr>
              <a:t>eat</a:t>
            </a:r>
            <a:r>
              <a:rPr lang="en" sz="1537">
                <a:solidFill>
                  <a:srgbClr val="660000"/>
                </a:solidFill>
                <a:latin typeface="Open Sans Medium"/>
                <a:ea typeface="Open Sans Medium"/>
                <a:cs typeface="Open Sans Medium"/>
                <a:sym typeface="Open Sans Medium"/>
              </a:rPr>
              <a:t>ures</a:t>
            </a:r>
            <a:r>
              <a:rPr lang="en" sz="2343">
                <a:solidFill>
                  <a:srgbClr val="660000"/>
                </a:solidFill>
                <a:latin typeface="Open Sans Medium"/>
                <a:ea typeface="Open Sans Medium"/>
                <a:cs typeface="Open Sans Medium"/>
                <a:sym typeface="Open Sans Medium"/>
              </a:rPr>
              <a:t>)</a:t>
            </a:r>
            <a:endParaRPr sz="2343">
              <a:solidFill>
                <a:srgbClr val="660000"/>
              </a:solidFill>
              <a:latin typeface="Open Sans Medium"/>
              <a:ea typeface="Open Sans Medium"/>
              <a:cs typeface="Open Sans Medium"/>
              <a:sym typeface="Open Sans Medium"/>
            </a:endParaRPr>
          </a:p>
        </p:txBody>
      </p:sp>
      <p:sp>
        <p:nvSpPr>
          <p:cNvPr id="123" name="Google Shape;123;p19"/>
          <p:cNvSpPr txBox="1"/>
          <p:nvPr/>
        </p:nvSpPr>
        <p:spPr>
          <a:xfrm>
            <a:off x="387075" y="659875"/>
            <a:ext cx="422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24" name="Google Shape;124;p19"/>
          <p:cNvPicPr preferRelativeResize="0"/>
          <p:nvPr/>
        </p:nvPicPr>
        <p:blipFill>
          <a:blip r:embed="rId3">
            <a:alphaModFix/>
          </a:blip>
          <a:stretch>
            <a:fillRect/>
          </a:stretch>
        </p:blipFill>
        <p:spPr>
          <a:xfrm>
            <a:off x="533300" y="880600"/>
            <a:ext cx="8061350" cy="376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cxnSp>
        <p:nvCxnSpPr>
          <p:cNvPr id="129" name="Google Shape;129;p20"/>
          <p:cNvCxnSpPr/>
          <p:nvPr/>
        </p:nvCxnSpPr>
        <p:spPr>
          <a:xfrm>
            <a:off x="387075" y="4874725"/>
            <a:ext cx="8302800" cy="27600"/>
          </a:xfrm>
          <a:prstGeom prst="straightConnector1">
            <a:avLst/>
          </a:prstGeom>
          <a:noFill/>
          <a:ln cap="flat" cmpd="sng" w="19050">
            <a:solidFill>
              <a:srgbClr val="ED7D31"/>
            </a:solidFill>
            <a:prstDash val="solid"/>
            <a:miter lim="8000"/>
            <a:headEnd len="sm" w="sm" type="none"/>
            <a:tailEnd len="sm" w="sm" type="none"/>
          </a:ln>
        </p:spPr>
      </p:cxnSp>
      <p:sp>
        <p:nvSpPr>
          <p:cNvPr id="130" name="Google Shape;130;p20"/>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31" name="Google Shape;131;p20"/>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32" name="Google Shape;132;p20"/>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Exploratory Data An</a:t>
            </a:r>
            <a:r>
              <a:rPr lang="en" sz="3100">
                <a:solidFill>
                  <a:srgbClr val="660000"/>
                </a:solidFill>
                <a:latin typeface="Open Sans Medium"/>
                <a:ea typeface="Open Sans Medium"/>
                <a:cs typeface="Open Sans Medium"/>
                <a:sym typeface="Open Sans Medium"/>
              </a:rPr>
              <a:t>al</a:t>
            </a:r>
            <a:r>
              <a:rPr lang="en" sz="3100">
                <a:solidFill>
                  <a:srgbClr val="660000"/>
                </a:solidFill>
                <a:latin typeface="Open Sans Medium"/>
                <a:ea typeface="Open Sans Medium"/>
                <a:cs typeface="Open Sans Medium"/>
                <a:sym typeface="Open Sans Medium"/>
              </a:rPr>
              <a:t>ysis</a:t>
            </a:r>
            <a:endParaRPr sz="3100">
              <a:solidFill>
                <a:srgbClr val="660000"/>
              </a:solidFill>
              <a:latin typeface="Open Sans Medium"/>
              <a:ea typeface="Open Sans Medium"/>
              <a:cs typeface="Open Sans Medium"/>
              <a:sym typeface="Open Sans Medium"/>
            </a:endParaRPr>
          </a:p>
        </p:txBody>
      </p:sp>
      <p:sp>
        <p:nvSpPr>
          <p:cNvPr id="133" name="Google Shape;133;p20"/>
          <p:cNvSpPr txBox="1"/>
          <p:nvPr/>
        </p:nvSpPr>
        <p:spPr>
          <a:xfrm>
            <a:off x="417425" y="708575"/>
            <a:ext cx="4220700" cy="118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a:p>
            <a:pPr indent="0" lvl="0" marL="0" rtl="0" algn="l">
              <a:lnSpc>
                <a:spcPct val="115000"/>
              </a:lnSpc>
              <a:spcBef>
                <a:spcPts val="1200"/>
              </a:spcBef>
              <a:spcAft>
                <a:spcPts val="0"/>
              </a:spcAft>
              <a:buNone/>
            </a:pPr>
            <a:r>
              <a:t/>
            </a:r>
            <a:endParaRPr sz="1250">
              <a:solidFill>
                <a:schemeClr val="dk1"/>
              </a:solidFill>
            </a:endParaRPr>
          </a:p>
          <a:p>
            <a:pPr indent="0" lvl="0" marL="0" rtl="0" algn="l">
              <a:spcBef>
                <a:spcPts val="1500"/>
              </a:spcBef>
              <a:spcAft>
                <a:spcPts val="0"/>
              </a:spcAft>
              <a:buNone/>
            </a:pPr>
            <a:r>
              <a:t/>
            </a:r>
            <a:endParaRPr/>
          </a:p>
        </p:txBody>
      </p:sp>
      <p:pic>
        <p:nvPicPr>
          <p:cNvPr id="134" name="Google Shape;134;p20"/>
          <p:cNvPicPr preferRelativeResize="0"/>
          <p:nvPr/>
        </p:nvPicPr>
        <p:blipFill rotWithShape="1">
          <a:blip r:embed="rId3">
            <a:alphaModFix/>
          </a:blip>
          <a:srcRect b="0" l="0" r="0" t="13822"/>
          <a:stretch/>
        </p:blipFill>
        <p:spPr>
          <a:xfrm>
            <a:off x="193350" y="1081700"/>
            <a:ext cx="4140274" cy="1725600"/>
          </a:xfrm>
          <a:prstGeom prst="rect">
            <a:avLst/>
          </a:prstGeom>
          <a:noFill/>
          <a:ln>
            <a:noFill/>
          </a:ln>
        </p:spPr>
      </p:pic>
      <p:pic>
        <p:nvPicPr>
          <p:cNvPr id="135" name="Google Shape;135;p20"/>
          <p:cNvPicPr preferRelativeResize="0"/>
          <p:nvPr/>
        </p:nvPicPr>
        <p:blipFill rotWithShape="1">
          <a:blip r:embed="rId4">
            <a:alphaModFix/>
          </a:blip>
          <a:srcRect b="0" l="0" r="0" t="8290"/>
          <a:stretch/>
        </p:blipFill>
        <p:spPr>
          <a:xfrm>
            <a:off x="4476200" y="1175250"/>
            <a:ext cx="4277350" cy="1837950"/>
          </a:xfrm>
          <a:prstGeom prst="rect">
            <a:avLst/>
          </a:prstGeom>
          <a:noFill/>
          <a:ln>
            <a:noFill/>
          </a:ln>
        </p:spPr>
      </p:pic>
      <p:sp>
        <p:nvSpPr>
          <p:cNvPr id="136" name="Google Shape;136;p20"/>
          <p:cNvSpPr txBox="1"/>
          <p:nvPr/>
        </p:nvSpPr>
        <p:spPr>
          <a:xfrm>
            <a:off x="315200" y="746175"/>
            <a:ext cx="34077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Average </a:t>
            </a:r>
            <a:r>
              <a:rPr b="1" lang="en" sz="1200">
                <a:solidFill>
                  <a:schemeClr val="dk1"/>
                </a:solidFill>
              </a:rPr>
              <a:t>Sales</a:t>
            </a:r>
            <a:r>
              <a:rPr b="1" lang="en" sz="1200">
                <a:solidFill>
                  <a:schemeClr val="dk1"/>
                </a:solidFill>
              </a:rPr>
              <a:t> For Each Store Type</a:t>
            </a:r>
            <a:endParaRPr b="1" sz="1200">
              <a:solidFill>
                <a:schemeClr val="dk1"/>
              </a:solidFill>
            </a:endParaRPr>
          </a:p>
        </p:txBody>
      </p:sp>
      <p:sp>
        <p:nvSpPr>
          <p:cNvPr id="137" name="Google Shape;137;p20"/>
          <p:cNvSpPr txBox="1"/>
          <p:nvPr/>
        </p:nvSpPr>
        <p:spPr>
          <a:xfrm>
            <a:off x="4880850" y="776275"/>
            <a:ext cx="38727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Average Weekly Sales with Respect to Store Size</a:t>
            </a:r>
            <a:endParaRPr b="1" sz="1200">
              <a:solidFill>
                <a:schemeClr val="dk1"/>
              </a:solidFill>
            </a:endParaRPr>
          </a:p>
        </p:txBody>
      </p:sp>
      <p:sp>
        <p:nvSpPr>
          <p:cNvPr id="138" name="Google Shape;138;p20"/>
          <p:cNvSpPr txBox="1"/>
          <p:nvPr/>
        </p:nvSpPr>
        <p:spPr>
          <a:xfrm>
            <a:off x="315200" y="2798375"/>
            <a:ext cx="34077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Average Monthly Sales </a:t>
            </a:r>
            <a:endParaRPr b="1" sz="1200">
              <a:solidFill>
                <a:schemeClr val="dk1"/>
              </a:solidFill>
            </a:endParaRPr>
          </a:p>
        </p:txBody>
      </p:sp>
      <p:pic>
        <p:nvPicPr>
          <p:cNvPr id="139" name="Google Shape;139;p20"/>
          <p:cNvPicPr preferRelativeResize="0"/>
          <p:nvPr/>
        </p:nvPicPr>
        <p:blipFill>
          <a:blip r:embed="rId5">
            <a:alphaModFix/>
          </a:blip>
          <a:stretch>
            <a:fillRect/>
          </a:stretch>
        </p:blipFill>
        <p:spPr>
          <a:xfrm>
            <a:off x="628650" y="3105275"/>
            <a:ext cx="8159749" cy="168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cxnSp>
        <p:nvCxnSpPr>
          <p:cNvPr id="144" name="Google Shape;144;p21"/>
          <p:cNvCxnSpPr/>
          <p:nvPr/>
        </p:nvCxnSpPr>
        <p:spPr>
          <a:xfrm>
            <a:off x="387075" y="4874725"/>
            <a:ext cx="8128200" cy="24000"/>
          </a:xfrm>
          <a:prstGeom prst="straightConnector1">
            <a:avLst/>
          </a:prstGeom>
          <a:noFill/>
          <a:ln cap="flat" cmpd="sng" w="19050">
            <a:solidFill>
              <a:srgbClr val="ED7D31"/>
            </a:solidFill>
            <a:prstDash val="solid"/>
            <a:miter lim="8000"/>
            <a:headEnd len="sm" w="sm" type="none"/>
            <a:tailEnd len="sm" w="sm" type="none"/>
          </a:ln>
        </p:spPr>
      </p:cxnSp>
      <p:sp>
        <p:nvSpPr>
          <p:cNvPr id="145" name="Google Shape;145;p21"/>
          <p:cNvSpPr txBox="1"/>
          <p:nvPr/>
        </p:nvSpPr>
        <p:spPr>
          <a:xfrm>
            <a:off x="628649" y="4899764"/>
            <a:ext cx="20574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b="0" i="0" lang="en" sz="900" u="none" cap="none" strike="noStrike">
                <a:solidFill>
                  <a:srgbClr val="888888"/>
                </a:solidFill>
                <a:latin typeface="Calibri"/>
                <a:ea typeface="Calibri"/>
                <a:cs typeface="Calibri"/>
                <a:sym typeface="Calibri"/>
              </a:rPr>
              <a:t>DATA-2</a:t>
            </a:r>
            <a:r>
              <a:rPr lang="en" sz="900">
                <a:solidFill>
                  <a:srgbClr val="888888"/>
                </a:solidFill>
                <a:latin typeface="Calibri"/>
                <a:ea typeface="Calibri"/>
                <a:cs typeface="Calibri"/>
                <a:sym typeface="Calibri"/>
              </a:rPr>
              <a:t>30</a:t>
            </a:r>
            <a:r>
              <a:rPr b="0" i="0" lang="en" sz="900" u="none" cap="none" strike="noStrike">
                <a:solidFill>
                  <a:srgbClr val="888888"/>
                </a:solidFill>
                <a:latin typeface="Calibri"/>
                <a:ea typeface="Calibri"/>
                <a:cs typeface="Calibri"/>
                <a:sym typeface="Calibri"/>
              </a:rPr>
              <a:t> Project Presentation</a:t>
            </a:r>
            <a:endParaRPr b="0" i="0" sz="1100" u="none" cap="none" strike="noStrike">
              <a:solidFill>
                <a:srgbClr val="000000"/>
              </a:solidFill>
              <a:latin typeface="Arial"/>
              <a:ea typeface="Arial"/>
              <a:cs typeface="Arial"/>
              <a:sym typeface="Arial"/>
            </a:endParaRPr>
          </a:p>
        </p:txBody>
      </p:sp>
      <p:sp>
        <p:nvSpPr>
          <p:cNvPr id="146" name="Google Shape;146;p21"/>
          <p:cNvSpPr txBox="1"/>
          <p:nvPr/>
        </p:nvSpPr>
        <p:spPr>
          <a:xfrm>
            <a:off x="3452582" y="4899764"/>
            <a:ext cx="44331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r>
              <a:rPr lang="en" sz="900">
                <a:solidFill>
                  <a:srgbClr val="888888"/>
                </a:solidFill>
                <a:latin typeface="Calibri"/>
                <a:ea typeface="Calibri"/>
                <a:cs typeface="Calibri"/>
                <a:sym typeface="Calibri"/>
              </a:rPr>
              <a:t>Predicting Walmart Sales</a:t>
            </a:r>
            <a:endParaRPr b="0" i="0" sz="1100" u="none" cap="none" strike="noStrike">
              <a:solidFill>
                <a:srgbClr val="000000"/>
              </a:solidFill>
              <a:latin typeface="Arial"/>
              <a:ea typeface="Arial"/>
              <a:cs typeface="Arial"/>
              <a:sym typeface="Arial"/>
            </a:endParaRPr>
          </a:p>
        </p:txBody>
      </p:sp>
      <p:sp>
        <p:nvSpPr>
          <p:cNvPr id="147" name="Google Shape;147;p21"/>
          <p:cNvSpPr txBox="1"/>
          <p:nvPr/>
        </p:nvSpPr>
        <p:spPr>
          <a:xfrm>
            <a:off x="315200" y="238675"/>
            <a:ext cx="8128200" cy="5376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0"/>
              </a:spcBef>
              <a:spcAft>
                <a:spcPts val="0"/>
              </a:spcAft>
              <a:buNone/>
            </a:pPr>
            <a:r>
              <a:rPr lang="en" sz="3100">
                <a:solidFill>
                  <a:srgbClr val="660000"/>
                </a:solidFill>
                <a:latin typeface="Open Sans Medium"/>
                <a:ea typeface="Open Sans Medium"/>
                <a:cs typeface="Open Sans Medium"/>
                <a:sym typeface="Open Sans Medium"/>
              </a:rPr>
              <a:t>Exploratory Data Analysis</a:t>
            </a:r>
            <a:endParaRPr sz="3100">
              <a:solidFill>
                <a:srgbClr val="660000"/>
              </a:solidFill>
              <a:latin typeface="Open Sans Medium"/>
              <a:ea typeface="Open Sans Medium"/>
              <a:cs typeface="Open Sans Medium"/>
              <a:sym typeface="Open Sans Medium"/>
            </a:endParaRPr>
          </a:p>
        </p:txBody>
      </p:sp>
      <p:sp>
        <p:nvSpPr>
          <p:cNvPr id="148" name="Google Shape;148;p21"/>
          <p:cNvSpPr txBox="1"/>
          <p:nvPr/>
        </p:nvSpPr>
        <p:spPr>
          <a:xfrm>
            <a:off x="417425" y="708575"/>
            <a:ext cx="4220700" cy="118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a:p>
            <a:pPr indent="0" lvl="0" marL="0" rtl="0" algn="l">
              <a:lnSpc>
                <a:spcPct val="115000"/>
              </a:lnSpc>
              <a:spcBef>
                <a:spcPts val="1200"/>
              </a:spcBef>
              <a:spcAft>
                <a:spcPts val="0"/>
              </a:spcAft>
              <a:buNone/>
            </a:pPr>
            <a:r>
              <a:t/>
            </a:r>
            <a:endParaRPr sz="1250">
              <a:solidFill>
                <a:schemeClr val="dk1"/>
              </a:solidFill>
            </a:endParaRPr>
          </a:p>
          <a:p>
            <a:pPr indent="0" lvl="0" marL="0" rtl="0" algn="l">
              <a:spcBef>
                <a:spcPts val="1500"/>
              </a:spcBef>
              <a:spcAft>
                <a:spcPts val="0"/>
              </a:spcAft>
              <a:buNone/>
            </a:pPr>
            <a:r>
              <a:t/>
            </a:r>
            <a:endParaRPr/>
          </a:p>
        </p:txBody>
      </p:sp>
      <p:pic>
        <p:nvPicPr>
          <p:cNvPr id="149" name="Google Shape;149;p21"/>
          <p:cNvPicPr preferRelativeResize="0"/>
          <p:nvPr/>
        </p:nvPicPr>
        <p:blipFill rotWithShape="1">
          <a:blip r:embed="rId3">
            <a:alphaModFix/>
          </a:blip>
          <a:srcRect b="0" l="0" r="0" t="7415"/>
          <a:stretch/>
        </p:blipFill>
        <p:spPr>
          <a:xfrm>
            <a:off x="3815075" y="1109850"/>
            <a:ext cx="5234675" cy="2790325"/>
          </a:xfrm>
          <a:prstGeom prst="rect">
            <a:avLst/>
          </a:prstGeom>
          <a:noFill/>
          <a:ln>
            <a:noFill/>
          </a:ln>
        </p:spPr>
      </p:pic>
      <p:pic>
        <p:nvPicPr>
          <p:cNvPr id="150" name="Google Shape;150;p21"/>
          <p:cNvPicPr preferRelativeResize="0"/>
          <p:nvPr/>
        </p:nvPicPr>
        <p:blipFill>
          <a:blip r:embed="rId4">
            <a:alphaModFix/>
          </a:blip>
          <a:stretch>
            <a:fillRect/>
          </a:stretch>
        </p:blipFill>
        <p:spPr>
          <a:xfrm>
            <a:off x="177625" y="944725"/>
            <a:ext cx="3467050" cy="3254050"/>
          </a:xfrm>
          <a:prstGeom prst="rect">
            <a:avLst/>
          </a:prstGeom>
          <a:noFill/>
          <a:ln>
            <a:noFill/>
          </a:ln>
        </p:spPr>
      </p:pic>
      <p:sp>
        <p:nvSpPr>
          <p:cNvPr id="151" name="Google Shape;151;p21"/>
          <p:cNvSpPr txBox="1"/>
          <p:nvPr/>
        </p:nvSpPr>
        <p:spPr>
          <a:xfrm>
            <a:off x="340400" y="664325"/>
            <a:ext cx="38052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Weekly Sales With Respect to Holiday</a:t>
            </a:r>
            <a:endParaRPr b="1" sz="1200">
              <a:solidFill>
                <a:schemeClr val="dk1"/>
              </a:solidFill>
            </a:endParaRPr>
          </a:p>
        </p:txBody>
      </p:sp>
      <p:sp>
        <p:nvSpPr>
          <p:cNvPr id="152" name="Google Shape;152;p21"/>
          <p:cNvSpPr txBox="1"/>
          <p:nvPr/>
        </p:nvSpPr>
        <p:spPr>
          <a:xfrm>
            <a:off x="315200" y="4010113"/>
            <a:ext cx="38556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
              <a:solidFill>
                <a:schemeClr val="dk2"/>
              </a:solidFill>
            </a:endParaRPr>
          </a:p>
          <a:p>
            <a:pPr indent="-317500" lvl="0" marL="457200" rtl="0" algn="l">
              <a:spcBef>
                <a:spcPts val="0"/>
              </a:spcBef>
              <a:spcAft>
                <a:spcPts val="0"/>
              </a:spcAft>
              <a:buClr>
                <a:schemeClr val="dk1"/>
              </a:buClr>
              <a:buSzPts val="1400"/>
              <a:buChar char="●"/>
            </a:pPr>
            <a:r>
              <a:rPr lang="en">
                <a:solidFill>
                  <a:schemeClr val="dk1"/>
                </a:solidFill>
              </a:rPr>
              <a:t>Holiday weeks are only 7% of the data's weeks</a:t>
            </a:r>
            <a:endParaRPr>
              <a:solidFill>
                <a:schemeClr val="dk1"/>
              </a:solidFill>
            </a:endParaRPr>
          </a:p>
        </p:txBody>
      </p:sp>
      <p:sp>
        <p:nvSpPr>
          <p:cNvPr id="153" name="Google Shape;153;p21"/>
          <p:cNvSpPr txBox="1"/>
          <p:nvPr/>
        </p:nvSpPr>
        <p:spPr>
          <a:xfrm>
            <a:off x="3969225" y="4034450"/>
            <a:ext cx="5015100" cy="7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Markdowns aid in stabilizing and regaining sales at the start and end of the year</a:t>
            </a:r>
            <a:endParaRPr>
              <a:solidFill>
                <a:schemeClr val="dk1"/>
              </a:solidFill>
            </a:endParaRPr>
          </a:p>
        </p:txBody>
      </p:sp>
      <p:sp>
        <p:nvSpPr>
          <p:cNvPr id="154" name="Google Shape;154;p21"/>
          <p:cNvSpPr txBox="1"/>
          <p:nvPr/>
        </p:nvSpPr>
        <p:spPr>
          <a:xfrm>
            <a:off x="4054425" y="640200"/>
            <a:ext cx="37551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Total Sales With Respect to Markdowns</a:t>
            </a:r>
            <a:endParaRPr b="1"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